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3" r:id="rId13"/>
    <p:sldId id="267" r:id="rId14"/>
    <p:sldId id="270" r:id="rId15"/>
    <p:sldId id="268" r:id="rId16"/>
    <p:sldId id="271" r:id="rId17"/>
    <p:sldId id="272" r:id="rId18"/>
    <p:sldId id="273" r:id="rId19"/>
    <p:sldId id="274" r:id="rId20"/>
    <p:sldId id="277" r:id="rId21"/>
    <p:sldId id="279" r:id="rId22"/>
    <p:sldId id="276" r:id="rId23"/>
    <p:sldId id="278" r:id="rId24"/>
    <p:sldId id="300" r:id="rId25"/>
    <p:sldId id="294" r:id="rId26"/>
    <p:sldId id="280" r:id="rId27"/>
    <p:sldId id="281" r:id="rId28"/>
    <p:sldId id="282" r:id="rId29"/>
    <p:sldId id="284" r:id="rId30"/>
    <p:sldId id="289" r:id="rId31"/>
    <p:sldId id="288" r:id="rId32"/>
    <p:sldId id="309" r:id="rId33"/>
    <p:sldId id="287" r:id="rId34"/>
    <p:sldId id="291" r:id="rId35"/>
    <p:sldId id="295" r:id="rId36"/>
    <p:sldId id="292" r:id="rId37"/>
    <p:sldId id="302" r:id="rId38"/>
    <p:sldId id="308" r:id="rId39"/>
    <p:sldId id="297" r:id="rId40"/>
    <p:sldId id="298" r:id="rId41"/>
    <p:sldId id="275" r:id="rId42"/>
    <p:sldId id="299" r:id="rId43"/>
    <p:sldId id="304" r:id="rId44"/>
    <p:sldId id="301" r:id="rId45"/>
    <p:sldId id="296" r:id="rId46"/>
    <p:sldId id="307" r:id="rId47"/>
    <p:sldId id="305" r:id="rId48"/>
    <p:sldId id="306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AA39-E835-45BB-A5F6-699A407F1EEA}" type="datetimeFigureOut">
              <a:rPr lang="fr-FR" smtClean="0"/>
              <a:pPr/>
              <a:t>12/12/2017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5E701-B324-44AB-8868-595A47A97A8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jpeg"/><Relationship Id="rId4" Type="http://schemas.openxmlformats.org/officeDocument/2006/relationships/image" Target="cid:image001.png@01D19EDA.5793FAF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usee-fossiles.co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egifrance.gouv.fr/affichCodeArticle.do?cidTexte=LEGITEXT000006071367&amp;idArticle=LEGIARTI000030679666&amp;dateTexte=&amp;categorieLien=id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jp.faure\Documents\Etudes\Silure\Silure 592 Mas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4434056"/>
            <a:ext cx="833809" cy="245132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123728" y="-45387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silure du Rhône : </a:t>
            </a:r>
          </a:p>
          <a:p>
            <a:pPr algn="ctr"/>
            <a:r>
              <a:rPr lang="fr-FR" sz="2800" b="1" dirty="0" smtClean="0"/>
              <a:t>bilan </a:t>
            </a:r>
            <a:r>
              <a:rPr lang="fr-FR" sz="2800" b="1" dirty="0"/>
              <a:t>de trois décennies de suivi </a:t>
            </a:r>
          </a:p>
        </p:txBody>
      </p:sp>
      <p:pic>
        <p:nvPicPr>
          <p:cNvPr id="18" name="Image 17" descr="C:\Users\jp.faure\AppData\Local\Microsoft\Windows\Temporary Internet Files\Content.Word\JCT aventur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8703" y="0"/>
            <a:ext cx="1335297" cy="134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Image 18" descr="Logo_FNPF_GP_166_36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1314234" cy="134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Image 19" descr="logo_FDP_6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331640" cy="131684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187624" y="5288340"/>
            <a:ext cx="7200800" cy="1323439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Jean-Claude TANZILLI</a:t>
            </a:r>
            <a:r>
              <a:rPr lang="fr-FR" sz="2000" dirty="0" smtClean="0"/>
              <a:t>, Guide de pêche professionnel</a:t>
            </a:r>
          </a:p>
          <a:p>
            <a:pPr algn="ctr"/>
            <a:r>
              <a:rPr lang="fr-FR" sz="2000" b="1" dirty="0" smtClean="0"/>
              <a:t>Jean-Pierre FAURE</a:t>
            </a:r>
            <a:r>
              <a:rPr lang="fr-FR" sz="2000" dirty="0" smtClean="0"/>
              <a:t>, Directeur technique FDAAPPMA69</a:t>
            </a:r>
          </a:p>
          <a:p>
            <a:endParaRPr lang="fr-FR" sz="2000" dirty="0" smtClean="0"/>
          </a:p>
          <a:p>
            <a:pPr algn="r"/>
            <a:r>
              <a:rPr lang="fr-FR" sz="2000" b="1" dirty="0" smtClean="0"/>
              <a:t>CNPL, 14/01/2017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336704" cy="505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>
            <a:normAutofit/>
          </a:bodyPr>
          <a:lstStyle/>
          <a:p>
            <a:r>
              <a:rPr lang="fr-FR" sz="4000" dirty="0" smtClean="0"/>
              <a:t>Mais, ces dernières années…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594928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 smtClean="0"/>
              <a:t>Captures des pêcheurs et captures en pêche électrique en baisse </a:t>
            </a:r>
            <a:r>
              <a:rPr lang="fr-FR" sz="2400" dirty="0" smtClean="0"/>
              <a:t>(divisées par 2,5 respectivement en 5 et 7 ans)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525344"/>
          </a:xfrm>
        </p:spPr>
        <p:txBody>
          <a:bodyPr>
            <a:noAutofit/>
          </a:bodyPr>
          <a:lstStyle/>
          <a:p>
            <a:r>
              <a:rPr lang="fr-FR" sz="2000" dirty="0" smtClean="0"/>
              <a:t>Pour quelles raisons?</a:t>
            </a:r>
          </a:p>
          <a:p>
            <a:endParaRPr lang="fr-FR" sz="2000" dirty="0" smtClean="0"/>
          </a:p>
          <a:p>
            <a:r>
              <a:rPr lang="fr-FR" sz="2000" dirty="0" smtClean="0"/>
              <a:t>Grands spécimens très rarement capturés dans les suivis, quels qu’ils soient ; quelle signification de toutes les observations faites jusqu’à présent ?</a:t>
            </a:r>
          </a:p>
          <a:p>
            <a:endParaRPr lang="fr-FR" sz="2000" dirty="0"/>
          </a:p>
          <a:p>
            <a:r>
              <a:rPr lang="fr-FR" sz="2000" dirty="0" smtClean="0"/>
              <a:t>Toujours de nombreuses questions du public et des pêcheurs sur une espèce atypique, de très grande taille (dans le Rhône, actuellement 2m73)</a:t>
            </a:r>
          </a:p>
          <a:p>
            <a:endParaRPr lang="fr-FR" sz="2000" dirty="0" smtClean="0"/>
          </a:p>
          <a:p>
            <a:r>
              <a:rPr lang="fr-FR" sz="2000" dirty="0" smtClean="0"/>
              <a:t>Un débat national ouvert sur sa gestion, une demande de classement en « espèce susceptible de provoquer des déséquilibres biologiques » formulée par les pêcheurs professionnels, de multiples demandes de pêches de destruction ;</a:t>
            </a:r>
          </a:p>
          <a:p>
            <a:endParaRPr lang="fr-FR" sz="2000" dirty="0" smtClean="0"/>
          </a:p>
          <a:p>
            <a:pPr>
              <a:buNone/>
            </a:pPr>
            <a:r>
              <a:rPr lang="fr-FR" sz="2000" dirty="0" smtClean="0"/>
              <a:t> =&gt; Besoin urgent d’informations</a:t>
            </a:r>
          </a:p>
          <a:p>
            <a:pPr lvl="1"/>
            <a:r>
              <a:rPr lang="fr-FR" sz="1800" dirty="0" smtClean="0"/>
              <a:t>Un guide de pêche professionnel, spécialisé sur le silure en particulier sur le bassin du Rhône, en aurait noté quelques unes …</a:t>
            </a:r>
            <a:endParaRPr lang="fr-FR" sz="1800" dirty="0"/>
          </a:p>
        </p:txBody>
      </p:sp>
      <p:sp>
        <p:nvSpPr>
          <p:cNvPr id="4" name="Ellipse 3">
            <a:hlinkClick r:id="rId2" action="ppaction://hlinksldjump"/>
          </p:cNvPr>
          <p:cNvSpPr/>
          <p:nvPr/>
        </p:nvSpPr>
        <p:spPr>
          <a:xfrm>
            <a:off x="4355976" y="3140968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hlinkClick r:id="rId3" action="ppaction://hlinksldjump"/>
          </p:cNvPr>
          <p:cNvSpPr/>
          <p:nvPr/>
        </p:nvSpPr>
        <p:spPr>
          <a:xfrm>
            <a:off x="4355976" y="623731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1950" y="-71438"/>
            <a:ext cx="9867900" cy="70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id:image001.png@01D19EDA.5793FAF0"/>
          <p:cNvPicPr/>
          <p:nvPr/>
        </p:nvPicPr>
        <p:blipFill>
          <a:blip r:embed="rId3" r:link="rId4" cstate="print"/>
          <a:srcRect t="5278" r="10162"/>
          <a:stretch>
            <a:fillRect/>
          </a:stretch>
        </p:blipFill>
        <p:spPr bwMode="auto">
          <a:xfrm>
            <a:off x="3226478" y="-76040"/>
            <a:ext cx="6242066" cy="4359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C:\Users\jp.faure\AppData\Local\Microsoft\Windows\Temporary Internet Files\Content.Word\silur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10605" y="1897143"/>
            <a:ext cx="4281083" cy="5695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Ellipse 6">
            <a:hlinkClick r:id="rId6" action="ppaction://hlinksldjump"/>
          </p:cNvPr>
          <p:cNvSpPr/>
          <p:nvPr/>
        </p:nvSpPr>
        <p:spPr>
          <a:xfrm>
            <a:off x="6804248" y="6569968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… jeu de données de J-C Tanzilli :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Plus de 2600 sorties pêche </a:t>
            </a:r>
            <a:r>
              <a:rPr lang="fr-FR" sz="2400" dirty="0" smtClean="0"/>
              <a:t>consignées dans des cahiers de captures de 1988 à 2015 ;</a:t>
            </a:r>
          </a:p>
          <a:p>
            <a:endParaRPr lang="fr-FR" sz="2400" dirty="0" smtClean="0"/>
          </a:p>
          <a:p>
            <a:r>
              <a:rPr lang="fr-FR" sz="2400" b="1" dirty="0" smtClean="0"/>
              <a:t>Plus de 17 000 captures </a:t>
            </a:r>
            <a:r>
              <a:rPr lang="fr-FR" sz="2400" dirty="0" smtClean="0"/>
              <a:t>de silures sur cette période ;</a:t>
            </a:r>
          </a:p>
          <a:p>
            <a:pPr lvl="1">
              <a:buNone/>
            </a:pPr>
            <a:endParaRPr lang="fr-FR" sz="2000" dirty="0" smtClean="0"/>
          </a:p>
          <a:p>
            <a:r>
              <a:rPr lang="fr-FR" sz="2400" dirty="0" smtClean="0"/>
              <a:t>Un total de </a:t>
            </a:r>
            <a:r>
              <a:rPr lang="fr-FR" sz="2400" b="1" dirty="0" smtClean="0"/>
              <a:t>3883 contenus stomacaux </a:t>
            </a:r>
            <a:r>
              <a:rPr lang="fr-FR" sz="2400" dirty="0" smtClean="0"/>
              <a:t>de silures analysés ;</a:t>
            </a:r>
          </a:p>
          <a:p>
            <a:endParaRPr lang="fr-FR" sz="2400" dirty="0" smtClean="0"/>
          </a:p>
          <a:p>
            <a:r>
              <a:rPr lang="fr-FR" sz="2400" b="1" dirty="0" smtClean="0"/>
              <a:t>Tatouage codifié de 720 spécimens </a:t>
            </a:r>
            <a:r>
              <a:rPr lang="fr-FR" sz="2400" dirty="0" smtClean="0"/>
              <a:t>entre 1993 et 2004 pour étudier leur croissance et leurs déplacements…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4160837"/>
            <a:ext cx="3995936" cy="2076475"/>
          </a:xfrm>
        </p:spPr>
        <p:txBody>
          <a:bodyPr>
            <a:normAutofit/>
          </a:bodyPr>
          <a:lstStyle/>
          <a:p>
            <a:r>
              <a:rPr lang="fr-FR" sz="2800" dirty="0" smtClean="0"/>
              <a:t>3 secteurs principaux :</a:t>
            </a:r>
          </a:p>
          <a:p>
            <a:pPr lvl="1"/>
            <a:r>
              <a:rPr lang="fr-FR" sz="2400" dirty="0" smtClean="0"/>
              <a:t>Saône aval</a:t>
            </a:r>
          </a:p>
          <a:p>
            <a:pPr lvl="1"/>
            <a:r>
              <a:rPr lang="fr-FR" sz="2400" dirty="0" smtClean="0"/>
              <a:t>Rhône moyen</a:t>
            </a:r>
          </a:p>
          <a:p>
            <a:pPr lvl="1"/>
            <a:r>
              <a:rPr lang="fr-FR" sz="2400" dirty="0" smtClean="0"/>
              <a:t>Rhône aval</a:t>
            </a:r>
          </a:p>
          <a:p>
            <a:pPr lvl="1"/>
            <a:endParaRPr lang="fr-FR" sz="2400" dirty="0" smtClean="0"/>
          </a:p>
        </p:txBody>
      </p:sp>
      <p:pic>
        <p:nvPicPr>
          <p:cNvPr id="4" name="Image 3" descr="tronçons JCT.jpg"/>
          <p:cNvPicPr/>
          <p:nvPr/>
        </p:nvPicPr>
        <p:blipFill>
          <a:blip r:embed="rId2" cstate="print"/>
          <a:srcRect l="32562" t="1366" r="31901" b="1366"/>
          <a:stretch>
            <a:fillRect/>
          </a:stretch>
        </p:blipFill>
        <p:spPr>
          <a:xfrm>
            <a:off x="3948317" y="0"/>
            <a:ext cx="5232195" cy="6858000"/>
          </a:xfrm>
          <a:prstGeom prst="rect">
            <a:avLst/>
          </a:prstGeom>
        </p:spPr>
      </p:pic>
      <p:pic>
        <p:nvPicPr>
          <p:cNvPr id="5" name="Image 4" descr="tronçons JCT.jpg"/>
          <p:cNvPicPr/>
          <p:nvPr/>
        </p:nvPicPr>
        <p:blipFill>
          <a:blip r:embed="rId3" cstate="print"/>
          <a:srcRect l="63394" t="806" r="27798" b="83765"/>
          <a:stretch>
            <a:fillRect/>
          </a:stretch>
        </p:blipFill>
        <p:spPr>
          <a:xfrm>
            <a:off x="4067944" y="3573016"/>
            <a:ext cx="1198908" cy="978958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844824"/>
            <a:ext cx="4466538" cy="181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6010"/>
            <a:ext cx="9144000" cy="445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611560" y="47667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Extraits vidéos de pêche, contenus stomacaux, marquages :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79234"/>
            <a:ext cx="9144000" cy="587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Résultats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840" y="2636912"/>
            <a:ext cx="5194920" cy="108012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Une baisse d’abondance confirmée, retour aux valeurs des années 1980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8671" cy="508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5301208"/>
            <a:ext cx="8496944" cy="1213595"/>
          </a:xfrm>
        </p:spPr>
        <p:txBody>
          <a:bodyPr>
            <a:noAutofit/>
          </a:bodyPr>
          <a:lstStyle/>
          <a:p>
            <a:r>
              <a:rPr lang="fr-FR" sz="2400" dirty="0" smtClean="0"/>
              <a:t>Un phénomène identique et concomitant sur les 3 secteurs suivis, pourtant éloignés et cloisonnés par des barrages ; </a:t>
            </a:r>
          </a:p>
          <a:p>
            <a:r>
              <a:rPr lang="fr-FR" sz="2400" dirty="0" smtClean="0"/>
              <a:t>mais pourquoi?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/>
              <a:t>L’apport des contenus stomacaux :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021288"/>
            <a:ext cx="8229600" cy="392907"/>
          </a:xfrm>
        </p:spPr>
        <p:txBody>
          <a:bodyPr>
            <a:noAutofit/>
          </a:bodyPr>
          <a:lstStyle/>
          <a:p>
            <a:r>
              <a:rPr lang="fr-FR" sz="2400" dirty="0" smtClean="0"/>
              <a:t>Activité irrégulière des silures : ¾ des estomacs vides</a:t>
            </a:r>
            <a:endParaRPr lang="fr-FR" sz="2400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11" y="980728"/>
            <a:ext cx="917561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711"/>
            <a:ext cx="9144000" cy="653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0" y="5157192"/>
            <a:ext cx="2195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En nombre :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fr-FR" sz="4000" dirty="0" smtClean="0"/>
              <a:t>Le silure : un passé mouvementé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474198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Présence attestée dans le bassin du Rhône il y a 8 millions d’années</a:t>
            </a:r>
          </a:p>
          <a:p>
            <a:r>
              <a:rPr lang="fr-FR" sz="2400" dirty="0" smtClean="0"/>
              <a:t>8% des fossiles de poissons, prédateur dominant avec le brochet et l’anguille</a:t>
            </a:r>
            <a:endParaRPr lang="fr-FR" sz="2400" dirty="0"/>
          </a:p>
        </p:txBody>
      </p:sp>
      <p:pic>
        <p:nvPicPr>
          <p:cNvPr id="11" name="Image 10" descr="http://www.musee-fossiles.com/uploads/images/Fossiles%20des%20diatomites%20du%20Coiron/Silur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87265"/>
            <a:ext cx="6228184" cy="467073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05931" y="3875506"/>
            <a:ext cx="4668844" cy="1296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259632" y="6381328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(</a:t>
            </a:r>
            <a:r>
              <a:rPr lang="fr-FR" sz="1400" dirty="0"/>
              <a:t>diatomites du </a:t>
            </a:r>
            <a:r>
              <a:rPr lang="fr-FR" sz="1400" dirty="0" err="1"/>
              <a:t>Coiron</a:t>
            </a:r>
            <a:r>
              <a:rPr lang="fr-FR" sz="1400" dirty="0"/>
              <a:t> en Ardèche, source : </a:t>
            </a:r>
            <a:r>
              <a:rPr lang="fr-FR" sz="1400" dirty="0">
                <a:hlinkClick r:id="rId4"/>
              </a:rPr>
              <a:t>http://www.musee-fossiles.com</a:t>
            </a:r>
            <a:r>
              <a:rPr lang="fr-FR" sz="1400" dirty="0"/>
              <a:t> ; </a:t>
            </a:r>
            <a:r>
              <a:rPr lang="fr-FR" sz="1400" dirty="0" err="1"/>
              <a:t>Mein</a:t>
            </a:r>
            <a:r>
              <a:rPr lang="fr-FR" sz="1400" dirty="0"/>
              <a:t> et al, 1983)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fr-FR" sz="4000" dirty="0" smtClean="0"/>
              <a:t>Un estomac bien accroché…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Un éventail spectaculaire de déchets en tous genres :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Sacs, débris, déchets de plastique et de cartons, tissus, polystyrène, aluminium, piles, tong, …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Saucisson, maïs, pomme de terre, carotte, poireaux, poulet, queue de bœuf, gruyère, pomme, bouteille d’eau et canette de bière…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Préservatifs, serviettes hygiéniques, tampons usagés, cotons-tiges, couches…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Tube de dentifrice</a:t>
            </a:r>
          </a:p>
          <a:p>
            <a:pPr lvl="1"/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 l="5011" r="7765"/>
          <a:stretch>
            <a:fillRect/>
          </a:stretch>
        </p:blipFill>
        <p:spPr bwMode="auto">
          <a:xfrm>
            <a:off x="0" y="0"/>
            <a:ext cx="6840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6948264" y="0"/>
            <a:ext cx="2195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En nombre :</a:t>
            </a:r>
            <a:endParaRPr lang="fr-FR" sz="4000" dirty="0"/>
          </a:p>
        </p:txBody>
      </p:sp>
      <p:pic>
        <p:nvPicPr>
          <p:cNvPr id="21505" name="Picture 1" descr="F:\JCT\25.jpg"/>
          <p:cNvPicPr>
            <a:picLocks noChangeAspect="1" noChangeArrowheads="1"/>
          </p:cNvPicPr>
          <p:nvPr/>
        </p:nvPicPr>
        <p:blipFill>
          <a:blip r:embed="rId3" cstate="print"/>
          <a:srcRect l="2537" t="3858" r="2292"/>
          <a:stretch>
            <a:fillRect/>
          </a:stretch>
        </p:blipFill>
        <p:spPr bwMode="auto">
          <a:xfrm>
            <a:off x="5111552" y="1844824"/>
            <a:ext cx="4032448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 r="6162"/>
          <a:stretch>
            <a:fillRect/>
          </a:stretch>
        </p:blipFill>
        <p:spPr bwMode="auto">
          <a:xfrm>
            <a:off x="323528" y="0"/>
            <a:ext cx="85324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251520" y="4941168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En biomasse :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496"/>
            <a:ext cx="7665962" cy="682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51520" y="4941168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En biomasse :</a:t>
            </a:r>
            <a:endParaRPr lang="fr-FR" sz="4000" dirty="0"/>
          </a:p>
        </p:txBody>
      </p:sp>
      <p:sp>
        <p:nvSpPr>
          <p:cNvPr id="6" name="Rectangle 5"/>
          <p:cNvSpPr/>
          <p:nvPr/>
        </p:nvSpPr>
        <p:spPr>
          <a:xfrm>
            <a:off x="4644008" y="0"/>
            <a:ext cx="3816424" cy="328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627784" y="3356992"/>
            <a:ext cx="3816424" cy="3501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55576" y="0"/>
            <a:ext cx="3816424" cy="3356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E:\7.jpg"/>
          <p:cNvPicPr/>
          <p:nvPr/>
        </p:nvPicPr>
        <p:blipFill>
          <a:blip r:embed="rId2" cstate="print"/>
          <a:srcRect l="3509" t="1046" b="1883"/>
          <a:stretch>
            <a:fillRect/>
          </a:stretch>
        </p:blipFill>
        <p:spPr bwMode="auto">
          <a:xfrm>
            <a:off x="2267744" y="-17710"/>
            <a:ext cx="4644008" cy="687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57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080120"/>
          </a:xfrm>
        </p:spPr>
        <p:txBody>
          <a:bodyPr/>
          <a:lstStyle/>
          <a:p>
            <a:r>
              <a:rPr lang="fr-FR" dirty="0" smtClean="0"/>
              <a:t>Avec l’âge, les choses changent…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 l="992" t="5810" r="1983" b="7951"/>
          <a:stretch>
            <a:fillRect/>
          </a:stretch>
        </p:blipFill>
        <p:spPr bwMode="auto">
          <a:xfrm>
            <a:off x="17579" y="980728"/>
            <a:ext cx="9090925" cy="4367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7824" y="3356992"/>
            <a:ext cx="5698976" cy="5040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dirty="0" smtClean="0"/>
              <a:t>…Cannibalisme!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 l="992" t="17125" r="2810" b="18043"/>
          <a:stretch>
            <a:fillRect/>
          </a:stretch>
        </p:blipFill>
        <p:spPr bwMode="auto">
          <a:xfrm>
            <a:off x="50612" y="0"/>
            <a:ext cx="9093388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5113"/>
            <a:ext cx="9144000" cy="3052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 t="3751"/>
          <a:stretch>
            <a:fillRect/>
          </a:stretch>
        </p:blipFill>
        <p:spPr bwMode="auto">
          <a:xfrm rot="10800000">
            <a:off x="-1" y="332656"/>
            <a:ext cx="9144000" cy="602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7122"/>
            <a:ext cx="8568916" cy="680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5312"/>
            <a:ext cx="731427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5301208"/>
            <a:ext cx="6552728" cy="50405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fr-FR" b="1" dirty="0" smtClean="0"/>
              <a:t>…car le Rhône et le Danube étaient liés.</a:t>
            </a:r>
            <a:endParaRPr lang="fr-FR" b="1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020272" y="188640"/>
            <a:ext cx="2195736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Puis entre -5Ma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-2.6Ma 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dirty="0" smtClean="0"/>
              <a:t>Danube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4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Doubs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dirty="0" smtClean="0"/>
              <a:t>Rhin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4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Rhin/Rhône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400" dirty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=&gt;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ombreuses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connexions!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136904" y="1844824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8136904" y="278092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7776864" y="3645024"/>
            <a:ext cx="21602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8352928" y="3645024"/>
            <a:ext cx="21602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rme libre 17"/>
          <p:cNvSpPr/>
          <p:nvPr/>
        </p:nvSpPr>
        <p:spPr>
          <a:xfrm>
            <a:off x="7201241" y="1900918"/>
            <a:ext cx="775504" cy="2280213"/>
          </a:xfrm>
          <a:custGeom>
            <a:avLst/>
            <a:gdLst>
              <a:gd name="connsiteX0" fmla="*/ 775504 w 775504"/>
              <a:gd name="connsiteY0" fmla="*/ 0 h 2280213"/>
              <a:gd name="connsiteX1" fmla="*/ 69448 w 775504"/>
              <a:gd name="connsiteY1" fmla="*/ 1134319 h 2280213"/>
              <a:gd name="connsiteX2" fmla="*/ 358815 w 775504"/>
              <a:gd name="connsiteY2" fmla="*/ 2280213 h 228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504" h="2280213">
                <a:moveTo>
                  <a:pt x="775504" y="0"/>
                </a:moveTo>
                <a:cubicBezTo>
                  <a:pt x="457200" y="377142"/>
                  <a:pt x="138896" y="754284"/>
                  <a:pt x="69448" y="1134319"/>
                </a:cubicBezTo>
                <a:cubicBezTo>
                  <a:pt x="0" y="1514355"/>
                  <a:pt x="179407" y="1897284"/>
                  <a:pt x="358815" y="2280213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7092280" y="1916832"/>
            <a:ext cx="775504" cy="2280213"/>
          </a:xfrm>
          <a:custGeom>
            <a:avLst/>
            <a:gdLst>
              <a:gd name="connsiteX0" fmla="*/ 775504 w 775504"/>
              <a:gd name="connsiteY0" fmla="*/ 0 h 2280213"/>
              <a:gd name="connsiteX1" fmla="*/ 69448 w 775504"/>
              <a:gd name="connsiteY1" fmla="*/ 1134319 h 2280213"/>
              <a:gd name="connsiteX2" fmla="*/ 358815 w 775504"/>
              <a:gd name="connsiteY2" fmla="*/ 2280213 h 228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504" h="2280213">
                <a:moveTo>
                  <a:pt x="775504" y="0"/>
                </a:moveTo>
                <a:cubicBezTo>
                  <a:pt x="457200" y="377142"/>
                  <a:pt x="138896" y="754284"/>
                  <a:pt x="69448" y="1134319"/>
                </a:cubicBezTo>
                <a:cubicBezTo>
                  <a:pt x="0" y="1514355"/>
                  <a:pt x="179407" y="1897284"/>
                  <a:pt x="358815" y="2280213"/>
                </a:cubicBezTo>
              </a:path>
            </a:pathLst>
          </a:cu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51520" y="-27384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Présent dans le bassin du Rhône…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4008" y="764704"/>
            <a:ext cx="2340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smtClean="0"/>
              <a:t>L’Europe vers -10.5Ma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Marquages/recaptures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94 recaptures exploitables</a:t>
            </a:r>
          </a:p>
          <a:p>
            <a:r>
              <a:rPr lang="fr-FR" dirty="0" smtClean="0"/>
              <a:t>En moyenne, 3 ans entre marquage et reprise</a:t>
            </a:r>
          </a:p>
          <a:p>
            <a:r>
              <a:rPr lang="fr-FR" dirty="0" smtClean="0"/>
              <a:t>Jusqu’à plus de 10 ans pour certains silures</a:t>
            </a:r>
          </a:p>
          <a:p>
            <a:endParaRPr lang="fr-FR" dirty="0"/>
          </a:p>
          <a:p>
            <a:pPr lvl="1">
              <a:buNone/>
            </a:pPr>
            <a:r>
              <a:rPr lang="fr-FR" dirty="0" smtClean="0"/>
              <a:t>=&gt; Résultats :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Croissance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22" y="1384300"/>
            <a:ext cx="9107186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12768" y="476672"/>
            <a:ext cx="2267744" cy="5661248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 smtClean="0"/>
              <a:t>Moins de 1km parcouru pour la plupart…</a:t>
            </a:r>
          </a:p>
          <a:p>
            <a:endParaRPr lang="fr-FR" sz="2400" dirty="0" smtClean="0"/>
          </a:p>
          <a:p>
            <a:r>
              <a:rPr lang="fr-FR" sz="2400" dirty="0" smtClean="0"/>
              <a:t>Certains poissons, 10 ans plus tard, ont été repris au même endroit!</a:t>
            </a:r>
          </a:p>
          <a:p>
            <a:endParaRPr lang="fr-FR" sz="2400" dirty="0" smtClean="0"/>
          </a:p>
          <a:p>
            <a:r>
              <a:rPr lang="fr-FR" sz="2400" dirty="0" smtClean="0"/>
              <a:t>Les jeunes adultes se déplacent le plus : 2km en moyenne, vers l’amont</a:t>
            </a:r>
            <a:endParaRPr lang="fr-FR" sz="2400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013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275856" y="548680"/>
            <a:ext cx="0" cy="3816424"/>
          </a:xfrm>
          <a:prstGeom prst="straightConnector1">
            <a:avLst/>
          </a:prstGeom>
          <a:ln w="34925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275856" y="4365104"/>
            <a:ext cx="0" cy="1440160"/>
          </a:xfrm>
          <a:prstGeom prst="straightConnector1">
            <a:avLst/>
          </a:prstGeom>
          <a:ln w="34925">
            <a:gradFill flip="none" rotWithShape="1">
              <a:gsLst>
                <a:gs pos="22000">
                  <a:schemeClr val="tx2"/>
                </a:gs>
                <a:gs pos="100000">
                  <a:srgbClr val="0047FF"/>
                </a:gs>
              </a:gsLst>
              <a:lin ang="162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3131840" y="4293096"/>
            <a:ext cx="28803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491880" y="6926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F0"/>
                </a:solidFill>
              </a:rPr>
              <a:t>Vers l’amont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91880" y="50851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Vers l’aval</a:t>
            </a:r>
            <a:endParaRPr lang="fr-FR" b="1" dirty="0">
              <a:solidFill>
                <a:schemeClr val="tx2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755576" y="4365104"/>
            <a:ext cx="5112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espèce fidèle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Sur 19 poissons déplacés de 18 km en aval à 4 km en amont </a:t>
            </a:r>
            <a:r>
              <a:rPr lang="fr-FR" sz="2400" dirty="0" smtClean="0"/>
              <a:t>du lieu de leur prise initiale : </a:t>
            </a:r>
            <a:r>
              <a:rPr lang="fr-FR" sz="2400" b="1" dirty="0" smtClean="0"/>
              <a:t>17 retours sur leur site d’origine!</a:t>
            </a:r>
          </a:p>
          <a:p>
            <a:endParaRPr lang="fr-FR" sz="2400" dirty="0" smtClean="0"/>
          </a:p>
          <a:p>
            <a:r>
              <a:rPr lang="fr-FR" sz="2400" dirty="0" smtClean="0"/>
              <a:t>Des spécimens capturés au même endroit, puis séparés, ont été repris ensembles sur un autre lieu…</a:t>
            </a:r>
          </a:p>
          <a:p>
            <a:endParaRPr lang="fr-FR" sz="2400" dirty="0" smtClean="0"/>
          </a:p>
          <a:p>
            <a:r>
              <a:rPr lang="fr-FR" sz="2400" dirty="0" smtClean="0"/>
              <a:t>Les silures vivent au sein de tronçons de cours d’eau bien précis, et donc les mêmes individus se côtoient probablement pendant plusieurs décennies ; fidélité à un groupe? 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sens olfactif exceptionnel </a:t>
            </a:r>
            <a:br>
              <a:rPr lang="fr-FR" dirty="0" smtClean="0"/>
            </a:br>
            <a:r>
              <a:rPr lang="fr-FR" dirty="0" smtClean="0"/>
              <a:t>pour un poisson :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67544" y="1340768"/>
            <a:ext cx="8316416" cy="533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55576" y="4437112"/>
            <a:ext cx="5760640" cy="28803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55576" y="6309320"/>
            <a:ext cx="5760640" cy="28803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588224" y="1085963"/>
            <a:ext cx="2282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smtClean="0">
                <a:latin typeface="Arial"/>
                <a:ea typeface="Times New Roman"/>
              </a:rPr>
              <a:t>(d’après </a:t>
            </a:r>
            <a:r>
              <a:rPr lang="fr-FR" sz="1400" i="1" dirty="0" err="1" smtClean="0">
                <a:latin typeface="Arial"/>
                <a:ea typeface="Times New Roman"/>
              </a:rPr>
              <a:t>Kasumyan</a:t>
            </a:r>
            <a:r>
              <a:rPr lang="fr-FR" sz="1400" i="1" dirty="0" smtClean="0">
                <a:latin typeface="Arial"/>
                <a:ea typeface="Times New Roman"/>
              </a:rPr>
              <a:t>, 2004)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</a:t>
            </a:r>
            <a:r>
              <a:rPr lang="fr-FR" sz="2400" dirty="0" err="1" smtClean="0"/>
              <a:t>poissons-chats</a:t>
            </a:r>
            <a:r>
              <a:rPr lang="fr-FR" sz="2400" dirty="0" smtClean="0"/>
              <a:t> sont capables de se reconnaître individuellement :</a:t>
            </a:r>
          </a:p>
          <a:p>
            <a:pPr lvl="1"/>
            <a:r>
              <a:rPr lang="fr-FR" sz="2000" dirty="0" smtClean="0"/>
              <a:t>Acides aminés présents dans l’urée </a:t>
            </a:r>
            <a:r>
              <a:rPr lang="fr-FR" sz="1600" i="1" dirty="0" smtClean="0"/>
              <a:t>(Bryant et </a:t>
            </a:r>
            <a:r>
              <a:rPr lang="fr-FR" sz="1600" i="1" dirty="0" err="1" smtClean="0"/>
              <a:t>Atema</a:t>
            </a:r>
            <a:r>
              <a:rPr lang="fr-FR" sz="1600" i="1" dirty="0" smtClean="0"/>
              <a:t>, 1987)</a:t>
            </a:r>
            <a:endParaRPr lang="fr-FR" sz="2000" i="1" dirty="0" smtClean="0"/>
          </a:p>
          <a:p>
            <a:pPr lvl="1"/>
            <a:r>
              <a:rPr lang="fr-FR" sz="2000" dirty="0" smtClean="0"/>
              <a:t>Phéromones présentes dans le mucus</a:t>
            </a:r>
            <a:r>
              <a:rPr lang="fr-FR" sz="1600" i="1" dirty="0" smtClean="0"/>
              <a:t> (Todd et al, 1967 ; Ali et al, 1987)</a:t>
            </a:r>
            <a:endParaRPr lang="fr-FR" sz="2000" i="1" dirty="0" smtClean="0"/>
          </a:p>
          <a:p>
            <a:endParaRPr lang="fr-FR" sz="2400" dirty="0" smtClean="0"/>
          </a:p>
          <a:p>
            <a:r>
              <a:rPr lang="fr-FR" sz="2400" dirty="0" smtClean="0"/>
              <a:t>Signaux utilisés dans les relations sociales de dominance et de territorialité : </a:t>
            </a:r>
          </a:p>
          <a:p>
            <a:pPr lvl="1"/>
            <a:r>
              <a:rPr lang="fr-FR" sz="2000" dirty="0" smtClean="0"/>
              <a:t>l ’agressivité peut augmenter chez les porteurs d’odeurs « étrangères »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…ou comment apprendre à se reconnaître? </a:t>
            </a:r>
            <a:br>
              <a:rPr lang="fr-FR" sz="2400" dirty="0" smtClean="0"/>
            </a:br>
            <a:r>
              <a:rPr lang="fr-FR" sz="2400" dirty="0" smtClean="0"/>
              <a:t>Pour retrouver, si éloignement, son territoire de chasse, sa place hiérarchique?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Users\jp.faure\Documents\Etudes\Silure\Silure 592 Mas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4434056"/>
            <a:ext cx="833809" cy="245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 conférence JC\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4941168"/>
            <a:ext cx="745232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Quelle gestion pour ce poisson… atypique?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1376"/>
            <a:ext cx="917240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111552" y="335699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</a:rPr>
              <a:t>Stabilisées depuis au moins 12 ans ; 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5365665"/>
            <a:ext cx="6300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Si classement « susceptible de provoquer des déséquilibres biologiques » et destruction de ces spécimens qui demandent au moins 15 ans de croissance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1340768"/>
            <a:ext cx="4392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Retour en arrière et redynamisation probable des populations?!!</a:t>
            </a:r>
            <a:endParaRPr lang="fr-FR" sz="2000" dirty="0">
              <a:solidFill>
                <a:prstClr val="black"/>
              </a:solidFill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8708571" y="4941168"/>
            <a:ext cx="399143" cy="632318"/>
          </a:xfrm>
          <a:custGeom>
            <a:avLst/>
            <a:gdLst>
              <a:gd name="connsiteX0" fmla="*/ 304800 w 399143"/>
              <a:gd name="connsiteY0" fmla="*/ 0 h 1799772"/>
              <a:gd name="connsiteX1" fmla="*/ 348343 w 399143"/>
              <a:gd name="connsiteY1" fmla="*/ 1335315 h 1799772"/>
              <a:gd name="connsiteX2" fmla="*/ 0 w 399143"/>
              <a:gd name="connsiteY2" fmla="*/ 1799772 h 179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143" h="1799772">
                <a:moveTo>
                  <a:pt x="304800" y="0"/>
                </a:moveTo>
                <a:cubicBezTo>
                  <a:pt x="351971" y="517676"/>
                  <a:pt x="399143" y="1035353"/>
                  <a:pt x="348343" y="1335315"/>
                </a:cubicBezTo>
                <a:cubicBezTo>
                  <a:pt x="297543" y="1635277"/>
                  <a:pt x="148771" y="1717524"/>
                  <a:pt x="0" y="1799772"/>
                </a:cubicBezTo>
              </a:path>
            </a:pathLst>
          </a:cu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Forme libre 8"/>
          <p:cNvSpPr/>
          <p:nvPr/>
        </p:nvSpPr>
        <p:spPr>
          <a:xfrm rot="5400000">
            <a:off x="2331676" y="5237275"/>
            <a:ext cx="304183" cy="1296145"/>
          </a:xfrm>
          <a:custGeom>
            <a:avLst/>
            <a:gdLst>
              <a:gd name="connsiteX0" fmla="*/ 304800 w 399143"/>
              <a:gd name="connsiteY0" fmla="*/ 0 h 1799772"/>
              <a:gd name="connsiteX1" fmla="*/ 348343 w 399143"/>
              <a:gd name="connsiteY1" fmla="*/ 1335315 h 1799772"/>
              <a:gd name="connsiteX2" fmla="*/ 0 w 399143"/>
              <a:gd name="connsiteY2" fmla="*/ 1799772 h 1799772"/>
              <a:gd name="connsiteX0" fmla="*/ 304800 w 411096"/>
              <a:gd name="connsiteY0" fmla="*/ 511179 h 2310951"/>
              <a:gd name="connsiteX1" fmla="*/ 376519 w 411096"/>
              <a:gd name="connsiteY1" fmla="*/ 222551 h 2310951"/>
              <a:gd name="connsiteX2" fmla="*/ 348343 w 411096"/>
              <a:gd name="connsiteY2" fmla="*/ 1846494 h 2310951"/>
              <a:gd name="connsiteX3" fmla="*/ 0 w 411096"/>
              <a:gd name="connsiteY3" fmla="*/ 2310951 h 2310951"/>
              <a:gd name="connsiteX0" fmla="*/ 368334 w 411096"/>
              <a:gd name="connsiteY0" fmla="*/ 0 h 2528061"/>
              <a:gd name="connsiteX1" fmla="*/ 376519 w 411096"/>
              <a:gd name="connsiteY1" fmla="*/ 439661 h 2528061"/>
              <a:gd name="connsiteX2" fmla="*/ 348343 w 411096"/>
              <a:gd name="connsiteY2" fmla="*/ 2063604 h 2528061"/>
              <a:gd name="connsiteX3" fmla="*/ 0 w 411096"/>
              <a:gd name="connsiteY3" fmla="*/ 2528061 h 2528061"/>
              <a:gd name="connsiteX0" fmla="*/ 376519 w 411096"/>
              <a:gd name="connsiteY0" fmla="*/ 0 h 2088400"/>
              <a:gd name="connsiteX1" fmla="*/ 348343 w 411096"/>
              <a:gd name="connsiteY1" fmla="*/ 1623943 h 2088400"/>
              <a:gd name="connsiteX2" fmla="*/ 0 w 411096"/>
              <a:gd name="connsiteY2" fmla="*/ 2088400 h 20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096" h="2088400">
                <a:moveTo>
                  <a:pt x="376519" y="0"/>
                </a:moveTo>
                <a:cubicBezTo>
                  <a:pt x="373187" y="343934"/>
                  <a:pt x="411096" y="1275876"/>
                  <a:pt x="348343" y="1623943"/>
                </a:cubicBezTo>
                <a:cubicBezTo>
                  <a:pt x="285590" y="1972010"/>
                  <a:pt x="148771" y="2006152"/>
                  <a:pt x="0" y="2088400"/>
                </a:cubicBezTo>
              </a:path>
            </a:pathLst>
          </a:cu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 rot="6981499">
            <a:off x="230220" y="3405758"/>
            <a:ext cx="3603890" cy="671908"/>
          </a:xfrm>
          <a:custGeom>
            <a:avLst/>
            <a:gdLst>
              <a:gd name="connsiteX0" fmla="*/ 304800 w 399143"/>
              <a:gd name="connsiteY0" fmla="*/ 0 h 1799772"/>
              <a:gd name="connsiteX1" fmla="*/ 348343 w 399143"/>
              <a:gd name="connsiteY1" fmla="*/ 1335315 h 1799772"/>
              <a:gd name="connsiteX2" fmla="*/ 0 w 399143"/>
              <a:gd name="connsiteY2" fmla="*/ 1799772 h 1799772"/>
              <a:gd name="connsiteX0" fmla="*/ 304800 w 411096"/>
              <a:gd name="connsiteY0" fmla="*/ 511179 h 2310951"/>
              <a:gd name="connsiteX1" fmla="*/ 376519 w 411096"/>
              <a:gd name="connsiteY1" fmla="*/ 222551 h 2310951"/>
              <a:gd name="connsiteX2" fmla="*/ 348343 w 411096"/>
              <a:gd name="connsiteY2" fmla="*/ 1846494 h 2310951"/>
              <a:gd name="connsiteX3" fmla="*/ 0 w 411096"/>
              <a:gd name="connsiteY3" fmla="*/ 2310951 h 2310951"/>
              <a:gd name="connsiteX0" fmla="*/ 368334 w 411096"/>
              <a:gd name="connsiteY0" fmla="*/ 0 h 2528061"/>
              <a:gd name="connsiteX1" fmla="*/ 376519 w 411096"/>
              <a:gd name="connsiteY1" fmla="*/ 439661 h 2528061"/>
              <a:gd name="connsiteX2" fmla="*/ 348343 w 411096"/>
              <a:gd name="connsiteY2" fmla="*/ 2063604 h 2528061"/>
              <a:gd name="connsiteX3" fmla="*/ 0 w 411096"/>
              <a:gd name="connsiteY3" fmla="*/ 2528061 h 2528061"/>
              <a:gd name="connsiteX0" fmla="*/ 376519 w 411096"/>
              <a:gd name="connsiteY0" fmla="*/ 0 h 2088400"/>
              <a:gd name="connsiteX1" fmla="*/ 348343 w 411096"/>
              <a:gd name="connsiteY1" fmla="*/ 1623943 h 2088400"/>
              <a:gd name="connsiteX2" fmla="*/ 0 w 411096"/>
              <a:gd name="connsiteY2" fmla="*/ 2088400 h 2088400"/>
              <a:gd name="connsiteX0" fmla="*/ 376519 w 376519"/>
              <a:gd name="connsiteY0" fmla="*/ 0 h 2088400"/>
              <a:gd name="connsiteX1" fmla="*/ 238588 w 376519"/>
              <a:gd name="connsiteY1" fmla="*/ 1429022 h 2088400"/>
              <a:gd name="connsiteX2" fmla="*/ 0 w 376519"/>
              <a:gd name="connsiteY2" fmla="*/ 2088400 h 2088400"/>
              <a:gd name="connsiteX0" fmla="*/ 365866 w 365866"/>
              <a:gd name="connsiteY0" fmla="*/ 0 h 2155630"/>
              <a:gd name="connsiteX1" fmla="*/ 227935 w 365866"/>
              <a:gd name="connsiteY1" fmla="*/ 1429022 h 2155630"/>
              <a:gd name="connsiteX2" fmla="*/ 0 w 365866"/>
              <a:gd name="connsiteY2" fmla="*/ 2155631 h 2155630"/>
              <a:gd name="connsiteX0" fmla="*/ 365866 w 365866"/>
              <a:gd name="connsiteY0" fmla="*/ 0 h 3167552"/>
              <a:gd name="connsiteX1" fmla="*/ 227935 w 365866"/>
              <a:gd name="connsiteY1" fmla="*/ 1429022 h 3167552"/>
              <a:gd name="connsiteX2" fmla="*/ 0 w 365866"/>
              <a:gd name="connsiteY2" fmla="*/ 2155631 h 3167552"/>
              <a:gd name="connsiteX0" fmla="*/ 417979 w 417979"/>
              <a:gd name="connsiteY0" fmla="*/ 0 h 1948693"/>
              <a:gd name="connsiteX1" fmla="*/ 280048 w 417979"/>
              <a:gd name="connsiteY1" fmla="*/ 1429022 h 1948693"/>
              <a:gd name="connsiteX2" fmla="*/ 0 w 417979"/>
              <a:gd name="connsiteY2" fmla="*/ 936773 h 194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979" h="1948693">
                <a:moveTo>
                  <a:pt x="417979" y="0"/>
                </a:moveTo>
                <a:cubicBezTo>
                  <a:pt x="414647" y="343934"/>
                  <a:pt x="349711" y="1272893"/>
                  <a:pt x="280048" y="1429022"/>
                </a:cubicBezTo>
                <a:cubicBezTo>
                  <a:pt x="210385" y="1585151"/>
                  <a:pt x="108058" y="1948693"/>
                  <a:pt x="0" y="936773"/>
                </a:cubicBezTo>
              </a:path>
            </a:pathLst>
          </a:cu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11" name="Groupe 9"/>
          <p:cNvGrpSpPr/>
          <p:nvPr/>
        </p:nvGrpSpPr>
        <p:grpSpPr>
          <a:xfrm>
            <a:off x="-52275" y="0"/>
            <a:ext cx="9653475" cy="850900"/>
            <a:chOff x="-52275" y="0"/>
            <a:chExt cx="9653475" cy="8509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601200" cy="850900"/>
            </a:xfrm>
            <a:prstGeom prst="rect">
              <a:avLst/>
            </a:prstGeom>
            <a:solidFill>
              <a:srgbClr val="273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 smtClean="0">
                  <a:solidFill>
                    <a:prstClr val="white"/>
                  </a:solidFill>
                </a:rPr>
                <a:t>Quantités de grands silures capturés :</a:t>
              </a:r>
              <a:endParaRPr lang="fr-FR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52275" y="0"/>
              <a:ext cx="263368" cy="850900"/>
            </a:xfrm>
            <a:prstGeom prst="rect">
              <a:avLst/>
            </a:prstGeom>
            <a:solidFill>
              <a:srgbClr val="273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16" name="Image 15"/>
          <p:cNvPicPr/>
          <p:nvPr/>
        </p:nvPicPr>
        <p:blipFill>
          <a:blip r:embed="rId3" cstate="print"/>
          <a:srcRect t="3751"/>
          <a:stretch>
            <a:fillRect/>
          </a:stretch>
        </p:blipFill>
        <p:spPr bwMode="auto">
          <a:xfrm rot="10800000">
            <a:off x="5183575" y="870857"/>
            <a:ext cx="3797139" cy="2500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4702629" y="2132856"/>
            <a:ext cx="4441371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Font typeface="Symbol"/>
              <a:buChar char="Þ"/>
            </a:pPr>
            <a:r>
              <a:rPr lang="fr-FR" dirty="0" smtClean="0">
                <a:solidFill>
                  <a:prstClr val="black"/>
                </a:solidFill>
              </a:rPr>
              <a:t>Bilan :</a:t>
            </a:r>
          </a:p>
          <a:p>
            <a:pPr algn="ctr">
              <a:buFont typeface="Symbol"/>
              <a:buChar char="Þ"/>
            </a:pPr>
            <a:r>
              <a:rPr lang="fr-FR" dirty="0" smtClean="0">
                <a:solidFill>
                  <a:prstClr val="black"/>
                </a:solidFill>
              </a:rPr>
              <a:t>Pour contrôler les effectifs de cette espèce</a:t>
            </a:r>
            <a:r>
              <a:rPr lang="fr-FR" dirty="0" smtClean="0">
                <a:solidFill>
                  <a:srgbClr val="0000FF"/>
                </a:solidFill>
              </a:rPr>
              <a:t>: </a:t>
            </a:r>
            <a:r>
              <a:rPr lang="fr-FR" b="1" dirty="0" smtClean="0">
                <a:solidFill>
                  <a:srgbClr val="0000FF"/>
                </a:solidFill>
              </a:rPr>
              <a:t>conserver les grands spécimens (&gt;170cm)</a:t>
            </a:r>
            <a:endParaRPr lang="fr-FR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Une espèce peut-être davantage susceptible de réguler des déséquilibres biologiques que d’en causer :</a:t>
            </a:r>
            <a:endParaRPr lang="fr-FR" sz="2400" dirty="0"/>
          </a:p>
        </p:txBody>
      </p:sp>
      <p:pic>
        <p:nvPicPr>
          <p:cNvPr id="4" name="Image 3" descr="silure 132"/>
          <p:cNvPicPr/>
          <p:nvPr/>
        </p:nvPicPr>
        <p:blipFill>
          <a:blip r:embed="rId2" cstate="print"/>
          <a:srcRect l="10551" t="7059" b="2446"/>
          <a:stretch>
            <a:fillRect/>
          </a:stretch>
        </p:blipFill>
        <p:spPr bwMode="auto">
          <a:xfrm>
            <a:off x="0" y="1196752"/>
            <a:ext cx="5259284" cy="361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F:\JCT\122.jpg"/>
          <p:cNvPicPr>
            <a:picLocks noChangeAspect="1" noChangeArrowheads="1"/>
          </p:cNvPicPr>
          <p:nvPr/>
        </p:nvPicPr>
        <p:blipFill>
          <a:blip r:embed="rId3" cstate="print"/>
          <a:srcRect l="2319" r="2161" b="4599"/>
          <a:stretch>
            <a:fillRect/>
          </a:stretch>
        </p:blipFill>
        <p:spPr bwMode="auto">
          <a:xfrm>
            <a:off x="4391472" y="3617640"/>
            <a:ext cx="475252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8425" t="10455" b="15640"/>
          <a:stretch>
            <a:fillRect/>
          </a:stretch>
        </p:blipFill>
        <p:spPr bwMode="auto">
          <a:xfrm>
            <a:off x="107504" y="-1"/>
            <a:ext cx="6624736" cy="687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427984" y="260648"/>
            <a:ext cx="471601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Mais… le silure </a:t>
            </a:r>
            <a:r>
              <a:rPr lang="fr-FR" sz="2400" dirty="0" smtClean="0">
                <a:ln>
                  <a:solidFill>
                    <a:srgbClr val="FF0000"/>
                  </a:solidFill>
                </a:ln>
              </a:rPr>
              <a:t>a</a:t>
            </a:r>
            <a:r>
              <a:rPr kumimoji="0" lang="fr-FR" sz="24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besoin</a:t>
            </a:r>
            <a:r>
              <a:rPr kumimoji="0" lang="fr-FR" sz="2400" b="0" i="0" u="none" strike="noStrike" kern="1200" cap="none" spc="0" normalizeH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d’une eau de 20°C </a:t>
            </a:r>
            <a:r>
              <a:rPr kumimoji="0" lang="fr-FR" sz="24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env</a:t>
            </a:r>
            <a:r>
              <a:rPr kumimoji="0" lang="fr-FR" sz="2400" b="0" i="0" u="none" strike="noStrike" kern="1200" cap="none" spc="0" normalizeH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pour sa reproduction</a:t>
            </a:r>
            <a:endParaRPr kumimoji="0" lang="fr-FR" sz="2400" b="0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319464" y="4149080"/>
            <a:ext cx="4824536" cy="76470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=&gt; Disparition probable lors des glaciations vers -2Ma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6323" name="Picture 3" descr="C:\Users\jp.faure\Downloads\ILM_0331.jpg"/>
          <p:cNvPicPr>
            <a:picLocks noChangeAspect="1" noChangeArrowheads="1"/>
          </p:cNvPicPr>
          <p:nvPr/>
        </p:nvPicPr>
        <p:blipFill>
          <a:blip r:embed="rId2" cstate="print"/>
          <a:srcRect l="22559" t="18084" r="17084" b="29924"/>
          <a:stretch>
            <a:fillRect/>
          </a:stretch>
        </p:blipFill>
        <p:spPr bwMode="auto">
          <a:xfrm>
            <a:off x="4291509" y="0"/>
            <a:ext cx="4852491" cy="2780928"/>
          </a:xfrm>
          <a:prstGeom prst="rect">
            <a:avLst/>
          </a:prstGeom>
          <a:noFill/>
        </p:spPr>
      </p:pic>
      <p:pic>
        <p:nvPicPr>
          <p:cNvPr id="56322" name="Picture 2" descr="http://wikhydro.developpement-durable.gouv.fr/images/thumb/a/ac/Carassin_argente.jpg/250px-Carassin_argen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70" y="2780928"/>
            <a:ext cx="7029430" cy="4077072"/>
          </a:xfrm>
          <a:prstGeom prst="rect">
            <a:avLst/>
          </a:prstGeom>
          <a:noFill/>
        </p:spPr>
      </p:pic>
      <p:pic>
        <p:nvPicPr>
          <p:cNvPr id="4" name="Picture 5" descr="C:\Users\jp.faure\Documents\Etudes\lac du colombier anse\photo sub 8716\IMG_7819v2.JPG"/>
          <p:cNvPicPr>
            <a:picLocks noChangeAspect="1" noChangeArrowheads="1"/>
          </p:cNvPicPr>
          <p:nvPr/>
        </p:nvPicPr>
        <p:blipFill>
          <a:blip r:embed="rId4" cstate="print"/>
          <a:srcRect l="10519" t="17993" r="24939" b="20030"/>
          <a:stretch>
            <a:fillRect/>
          </a:stretch>
        </p:blipFill>
        <p:spPr bwMode="auto">
          <a:xfrm>
            <a:off x="0" y="0"/>
            <a:ext cx="4499992" cy="3241647"/>
          </a:xfrm>
          <a:prstGeom prst="rect">
            <a:avLst/>
          </a:prstGeom>
          <a:noFill/>
        </p:spPr>
      </p:pic>
      <p:pic>
        <p:nvPicPr>
          <p:cNvPr id="56326" name="Picture 6" descr="C:\Users\jp.faure\Desktop\Photos\jpf tel\20160708_082141.jpg"/>
          <p:cNvPicPr>
            <a:picLocks noChangeAspect="1" noChangeArrowheads="1"/>
          </p:cNvPicPr>
          <p:nvPr/>
        </p:nvPicPr>
        <p:blipFill>
          <a:blip r:embed="rId5" cstate="print"/>
          <a:srcRect l="22165" t="24909" r="9023" b="9583"/>
          <a:stretch>
            <a:fillRect/>
          </a:stretch>
        </p:blipFill>
        <p:spPr bwMode="auto">
          <a:xfrm>
            <a:off x="0" y="0"/>
            <a:ext cx="4499992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4088" y="4077072"/>
            <a:ext cx="3322712" cy="2049091"/>
          </a:xfrm>
        </p:spPr>
        <p:txBody>
          <a:bodyPr/>
          <a:lstStyle/>
          <a:p>
            <a:r>
              <a:rPr lang="fr-FR" dirty="0" smtClean="0"/>
              <a:t>+ ragondin</a:t>
            </a:r>
            <a:endParaRPr lang="fr-FR" dirty="0"/>
          </a:p>
        </p:txBody>
      </p:sp>
      <p:pic>
        <p:nvPicPr>
          <p:cNvPr id="4" name="Image 3" descr="F:\silure 124.jpg"/>
          <p:cNvPicPr/>
          <p:nvPr/>
        </p:nvPicPr>
        <p:blipFill>
          <a:blip r:embed="rId2" cstate="print"/>
          <a:srcRect l="4393" t="2360" b="2065"/>
          <a:stretch>
            <a:fillRect/>
          </a:stretch>
        </p:blipFill>
        <p:spPr bwMode="auto">
          <a:xfrm>
            <a:off x="0" y="0"/>
            <a:ext cx="5724128" cy="391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2" name="Picture 4" descr="F:\JCT\170.jpg"/>
          <p:cNvPicPr>
            <a:picLocks noChangeAspect="1" noChangeArrowheads="1"/>
          </p:cNvPicPr>
          <p:nvPr/>
        </p:nvPicPr>
        <p:blipFill>
          <a:blip r:embed="rId3" cstate="print"/>
          <a:srcRect l="3461" t="5185" r="3516"/>
          <a:stretch>
            <a:fillRect/>
          </a:stretch>
        </p:blipFill>
        <p:spPr bwMode="auto">
          <a:xfrm>
            <a:off x="179512" y="3426205"/>
            <a:ext cx="4932040" cy="3431795"/>
          </a:xfrm>
          <a:prstGeom prst="rect">
            <a:avLst/>
          </a:prstGeom>
          <a:noFill/>
        </p:spPr>
      </p:pic>
      <p:pic>
        <p:nvPicPr>
          <p:cNvPr id="22534" name="Picture 6" descr="F:\JCT\84.jpg"/>
          <p:cNvPicPr>
            <a:picLocks noChangeAspect="1" noChangeArrowheads="1"/>
          </p:cNvPicPr>
          <p:nvPr/>
        </p:nvPicPr>
        <p:blipFill>
          <a:blip r:embed="rId4" cstate="print"/>
          <a:srcRect l="24489" t="19932" r="37410" b="5222"/>
          <a:stretch>
            <a:fillRect/>
          </a:stretch>
        </p:blipFill>
        <p:spPr bwMode="auto">
          <a:xfrm>
            <a:off x="5197164" y="1016375"/>
            <a:ext cx="3946836" cy="5292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56792"/>
            <a:ext cx="8229600" cy="4525963"/>
          </a:xfrm>
        </p:spPr>
        <p:txBody>
          <a:bodyPr/>
          <a:lstStyle/>
          <a:p>
            <a:r>
              <a:rPr lang="fr-FR" dirty="0" smtClean="0"/>
              <a:t>Tarn :</a:t>
            </a:r>
            <a:endParaRPr lang="fr-FR" dirty="0"/>
          </a:p>
        </p:txBody>
      </p:sp>
      <p:pic>
        <p:nvPicPr>
          <p:cNvPr id="4" name="Picture 5" descr="http://fr.cdn.v5.futura-sciences.com/builds/images/thumbs/6/63b6304cd0_Silurus-glanis-pigeon-beaching_CucheroussetEtAl2012-Plos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073" y="0"/>
            <a:ext cx="7234927" cy="6858000"/>
          </a:xfrm>
          <a:prstGeom prst="rect">
            <a:avLst/>
          </a:prstGeom>
          <a:noFill/>
        </p:spPr>
      </p:pic>
      <p:pic>
        <p:nvPicPr>
          <p:cNvPr id="57348" name="Picture 4" descr="http://passeurdesciences.blog.lemonde.fr/files/2012/11/BreveSerie7-1-Silure-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1"/>
            <a:ext cx="5006762" cy="3068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36913"/>
            <a:ext cx="8229600" cy="1728192"/>
          </a:xfrm>
        </p:spPr>
        <p:txBody>
          <a:bodyPr/>
          <a:lstStyle/>
          <a:p>
            <a:pPr algn="ctr"/>
            <a:r>
              <a:rPr lang="fr-FR" dirty="0" smtClean="0"/>
              <a:t>Quel oiseau représente la plus grande part de biomasse dans le régime alimentaire du silure en Saône?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165304"/>
            <a:ext cx="8229600" cy="53692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=&gt; service </a:t>
            </a:r>
            <a:r>
              <a:rPr lang="fr-FR" dirty="0" err="1" smtClean="0"/>
              <a:t>écosystémique</a:t>
            </a:r>
            <a:r>
              <a:rPr lang="fr-FR" dirty="0" smtClean="0"/>
              <a:t> rendu par le silure</a:t>
            </a:r>
            <a:endParaRPr lang="fr-FR" dirty="0"/>
          </a:p>
        </p:txBody>
      </p:sp>
      <p:pic>
        <p:nvPicPr>
          <p:cNvPr id="4" name="Picture 6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096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75656" y="0"/>
            <a:ext cx="63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Coût de l’abattage d’un cormoran adulte estimé en 2002 à 150 € par individu </a:t>
            </a:r>
            <a:r>
              <a:rPr lang="fr-FR" sz="1600" i="1" dirty="0" smtClean="0"/>
              <a:t>(</a:t>
            </a:r>
            <a:r>
              <a:rPr lang="fr-FR" sz="1600" i="1" dirty="0" err="1" smtClean="0"/>
              <a:t>Maniglier</a:t>
            </a:r>
            <a:r>
              <a:rPr lang="fr-FR" sz="1600" i="1" dirty="0" smtClean="0"/>
              <a:t>, V. &amp; Simon, G. 2002) </a:t>
            </a:r>
            <a:endParaRPr lang="fr-FR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=&gt; Quelle gestion?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52736"/>
            <a:ext cx="9324528" cy="5805264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 smtClean="0"/>
              <a:t>Les grands silures semblent bel et bien réaliser eux-mêmes la régulation de leurs populations par cannibalisme ; ils exploitent des ressources inaccessibles aux autres prédateurs (grands cyprinidés, vertébrés terrestres) </a:t>
            </a:r>
          </a:p>
          <a:p>
            <a:endParaRPr lang="fr-FR" sz="2400" dirty="0" smtClean="0"/>
          </a:p>
          <a:p>
            <a:r>
              <a:rPr lang="fr-FR" sz="2400" dirty="0" smtClean="0"/>
              <a:t>Pour contrôler les effectifs de cette espèce, la méthode la plus simple et efficace serait probablement de </a:t>
            </a:r>
            <a:r>
              <a:rPr lang="fr-FR" sz="2400" b="1" dirty="0" smtClean="0"/>
              <a:t>protéger les grands spécimens (&gt;170cm) avec une taille maximale de capture</a:t>
            </a:r>
            <a:r>
              <a:rPr lang="fr-FR" sz="2400" dirty="0" smtClean="0"/>
              <a:t>.</a:t>
            </a:r>
          </a:p>
          <a:p>
            <a:endParaRPr lang="fr-FR" sz="2400" dirty="0" smtClean="0"/>
          </a:p>
          <a:p>
            <a:r>
              <a:rPr lang="fr-FR" sz="2400" dirty="0" smtClean="0"/>
              <a:t>En France, depuis la première loi sur la pêche fluviale de 1829, seul le concept de taille minimale de capture est utilisé… </a:t>
            </a:r>
            <a:r>
              <a:rPr lang="fr-FR" sz="2400" b="1" dirty="0" smtClean="0"/>
              <a:t>modernisation</a:t>
            </a:r>
            <a:r>
              <a:rPr lang="fr-FR" sz="2400" dirty="0" smtClean="0"/>
              <a:t> </a:t>
            </a:r>
            <a:r>
              <a:rPr lang="fr-FR" sz="2400" b="1" dirty="0" smtClean="0"/>
              <a:t>à prévoir!!</a:t>
            </a:r>
          </a:p>
          <a:p>
            <a:endParaRPr lang="fr-FR" sz="2400" dirty="0" smtClean="0"/>
          </a:p>
          <a:p>
            <a:pPr>
              <a:buNone/>
            </a:pPr>
            <a:r>
              <a:rPr lang="fr-FR" sz="2400" dirty="0" smtClean="0"/>
              <a:t>(Malgré les bénéfices démontrés de la protection des grands individus chez plusieurs espèces : </a:t>
            </a:r>
          </a:p>
          <a:p>
            <a:pPr lvl="1"/>
            <a:r>
              <a:rPr lang="fr-FR" sz="2000" b="1" dirty="0" smtClean="0"/>
              <a:t>meilleures capacités de reproduction</a:t>
            </a:r>
            <a:r>
              <a:rPr lang="fr-FR" sz="2000" dirty="0" smtClean="0"/>
              <a:t>, </a:t>
            </a:r>
          </a:p>
          <a:p>
            <a:pPr lvl="1"/>
            <a:r>
              <a:rPr lang="fr-FR" sz="2000" b="1" dirty="0" smtClean="0"/>
              <a:t>arrêt de la sélection génétique orientée sur les petits spécimens</a:t>
            </a:r>
            <a:r>
              <a:rPr lang="fr-FR" sz="2000" dirty="0" smtClean="0"/>
              <a:t>, tous relâchés</a:t>
            </a:r>
          </a:p>
          <a:p>
            <a:pPr lvl="1"/>
            <a:r>
              <a:rPr lang="fr-FR" sz="2000" b="1" dirty="0" smtClean="0"/>
              <a:t>meilleure résistance des populations </a:t>
            </a:r>
            <a:r>
              <a:rPr lang="fr-FR" sz="2000" dirty="0" smtClean="0"/>
              <a:t>aux tailles diversifiées face aux perturbations)</a:t>
            </a:r>
          </a:p>
          <a:p>
            <a:pPr lvl="1">
              <a:buNone/>
            </a:pPr>
            <a:r>
              <a:rPr lang="fr-FR" sz="1700" i="1" dirty="0" smtClean="0"/>
              <a:t>(</a:t>
            </a:r>
            <a:r>
              <a:rPr lang="fr-FR" sz="1700" i="1" dirty="0" err="1" smtClean="0"/>
              <a:t>Gwinn</a:t>
            </a:r>
            <a:r>
              <a:rPr lang="fr-FR" sz="1700" i="1" dirty="0" smtClean="0"/>
              <a:t> et al, 2015)</a:t>
            </a:r>
            <a:endParaRPr lang="fr-FR" sz="17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jp.faure\Desktop\Photos\jpf tel\20160608_213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64704"/>
            <a:ext cx="5796136" cy="93610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Des pratiques à proscrire :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00808"/>
            <a:ext cx="4546848" cy="4209331"/>
          </a:xfrm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Image (et odeur!) désastreuse envoyée au grand public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9395" name="Picture 3" descr="C:\Users\jp.faure\Desktop\Photos\jpf tel\20160608_213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160" y="2348880"/>
            <a:ext cx="3381840" cy="4509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79512" y="4077072"/>
            <a:ext cx="5436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Code rural et de la pêche maritime - Article L228-5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« I.-Est puni de 3 750 € d'amende le fait de :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1° Jeter en quelque lieu que ce soit des sous-produits animaux ou produits dérivés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2° Ne pas effectuer les déclarations prescrites à l'article L. 226-6</a:t>
            </a:r>
            <a:r>
              <a:rPr lang="fr-FR" b="1" u="sng" dirty="0" smtClean="0">
                <a:solidFill>
                  <a:schemeClr val="bg1"/>
                </a:solidFill>
                <a:hlinkClick r:id="rId4"/>
              </a:rPr>
              <a:t> </a:t>
            </a:r>
            <a:r>
              <a:rPr lang="fr-FR" b="1" dirty="0" smtClean="0">
                <a:solidFill>
                  <a:schemeClr val="bg1"/>
                </a:solidFill>
              </a:rPr>
              <a:t>ou ne pas remettre à la personne chargée d'une activité d'équarrissage les sous-produits animaux ou les produits dérivés dont la collecte est obligatoire »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dirty="0" smtClean="0"/>
              <a:t>Des perspectives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589240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Expérimenter des déplacements d’individus, de groupes, radiopistage…</a:t>
            </a:r>
          </a:p>
          <a:p>
            <a:endParaRPr lang="fr-FR" sz="2400" dirty="0" smtClean="0"/>
          </a:p>
          <a:p>
            <a:r>
              <a:rPr lang="fr-FR" sz="2400" dirty="0" smtClean="0"/>
              <a:t>passes à poissons avec grands migrateurs : utiliser les sens très développés du silure pour tester des répulsifs (cf. milieu marin)</a:t>
            </a:r>
          </a:p>
          <a:p>
            <a:endParaRPr lang="fr-FR" sz="2400" dirty="0" smtClean="0"/>
          </a:p>
          <a:p>
            <a:r>
              <a:rPr lang="fr-FR" sz="2400" dirty="0" smtClean="0"/>
              <a:t>Quid de l’évolution des populations? Stabilisation? Modification de la croissance/survie des jeunes sujets? De l’alimentation?</a:t>
            </a:r>
          </a:p>
          <a:p>
            <a:pPr>
              <a:buNone/>
            </a:pPr>
            <a:endParaRPr lang="fr-FR" sz="2400" dirty="0" smtClean="0"/>
          </a:p>
          <a:p>
            <a:r>
              <a:rPr lang="fr-FR" sz="2400" dirty="0" smtClean="0"/>
              <a:t>Poursuivre le suivi de la pêche à la ligne spécialisée.</a:t>
            </a:r>
          </a:p>
          <a:p>
            <a:endParaRPr lang="fr-FR" sz="2400" dirty="0" smtClean="0"/>
          </a:p>
          <a:p>
            <a:r>
              <a:rPr lang="fr-FR" sz="2400" dirty="0" smtClean="0"/>
              <a:t>Réglementation…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p.faure\Downloads\_CLM7919.jpg"/>
          <p:cNvPicPr>
            <a:picLocks noChangeAspect="1" noChangeArrowheads="1"/>
          </p:cNvPicPr>
          <p:nvPr/>
        </p:nvPicPr>
        <p:blipFill>
          <a:blip r:embed="rId2" cstate="print"/>
          <a:srcRect r="1127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>
                <a:solidFill>
                  <a:schemeClr val="bg1"/>
                </a:solidFill>
              </a:rPr>
              <a:t>Merci de votre attention…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7228384" y="3889648"/>
            <a:ext cx="3600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Crédits FNPF L. MADELON</a:t>
            </a:r>
            <a:endParaRPr lang="fr-FR" sz="900" dirty="0"/>
          </a:p>
        </p:txBody>
      </p:sp>
      <p:sp>
        <p:nvSpPr>
          <p:cNvPr id="6" name="Rectangle 5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http</a:t>
            </a:r>
            <a:r>
              <a:rPr lang="fr-FR" sz="2400" b="1" smtClean="0">
                <a:solidFill>
                  <a:schemeClr val="bg1"/>
                </a:solidFill>
              </a:rPr>
              <a:t>://</a:t>
            </a:r>
            <a:r>
              <a:rPr lang="fr-FR" sz="2400" b="1" smtClean="0">
                <a:solidFill>
                  <a:schemeClr val="bg1"/>
                </a:solidFill>
              </a:rPr>
              <a:t>www.peche69.fr/Protéger/Connaissances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Disparition après plusieurs millions d’années de cohabitation avec les </a:t>
            </a:r>
            <a:r>
              <a:rPr lang="fr-FR" sz="2400" dirty="0"/>
              <a:t>ancêtres </a:t>
            </a:r>
            <a:r>
              <a:rPr lang="fr-FR" sz="2400" dirty="0" smtClean="0"/>
              <a:t>des :</a:t>
            </a:r>
          </a:p>
          <a:p>
            <a:pPr lvl="1"/>
            <a:r>
              <a:rPr lang="fr-FR" sz="2000" dirty="0" smtClean="0"/>
              <a:t> </a:t>
            </a:r>
            <a:r>
              <a:rPr lang="fr-FR" sz="2000" dirty="0"/>
              <a:t>gardons, rotengles, tanches, goujons, loches, vairons, blennies, barbeaux, </a:t>
            </a:r>
            <a:r>
              <a:rPr lang="fr-FR" sz="2000" dirty="0" smtClean="0"/>
              <a:t>ablettes</a:t>
            </a:r>
            <a:r>
              <a:rPr lang="fr-FR" sz="2000" dirty="0"/>
              <a:t>, </a:t>
            </a:r>
            <a:r>
              <a:rPr lang="fr-FR" sz="2000" dirty="0" err="1"/>
              <a:t>spirlins</a:t>
            </a:r>
            <a:r>
              <a:rPr lang="fr-FR" sz="2000" dirty="0"/>
              <a:t>, vandoises, perches, </a:t>
            </a:r>
            <a:r>
              <a:rPr lang="fr-FR" sz="2000" dirty="0" smtClean="0"/>
              <a:t>brochets, anguilles </a:t>
            </a:r>
            <a:r>
              <a:rPr lang="fr-FR" sz="1400" i="1" dirty="0"/>
              <a:t>(</a:t>
            </a:r>
            <a:r>
              <a:rPr lang="fr-FR" sz="1400" i="1" dirty="0" err="1"/>
              <a:t>Persat</a:t>
            </a:r>
            <a:r>
              <a:rPr lang="fr-FR" sz="1400" i="1" dirty="0"/>
              <a:t> et Keith, 2011)</a:t>
            </a:r>
            <a:endParaRPr lang="fr-FR" sz="2000" i="1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r>
              <a:rPr lang="fr-FR" sz="2400" dirty="0" smtClean="0"/>
              <a:t>Cohabitation qui va se poursuivre au sein d’autres fleuves :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2200" y="1052736"/>
            <a:ext cx="2592288" cy="1143000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Réchauffement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/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 smtClean="0"/>
              <a:t>=&gt; Dispersion et recolonisation naturelle de l’espèce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717032"/>
            <a:ext cx="3131840" cy="3024336"/>
          </a:xfrm>
        </p:spPr>
        <p:txBody>
          <a:bodyPr>
            <a:normAutofit fontScale="92500"/>
          </a:bodyPr>
          <a:lstStyle/>
          <a:p>
            <a:r>
              <a:rPr lang="fr-FR" sz="2400" dirty="0" smtClean="0"/>
              <a:t>Entre -14000 et 3500 av. JC :</a:t>
            </a:r>
          </a:p>
          <a:p>
            <a:pPr lvl="1"/>
            <a:r>
              <a:rPr lang="fr-FR" sz="2000" dirty="0" smtClean="0"/>
              <a:t>populations </a:t>
            </a:r>
            <a:r>
              <a:rPr lang="fr-FR" sz="2000" dirty="0"/>
              <a:t>contemporaines localisées en Suède, Finlande, </a:t>
            </a:r>
            <a:r>
              <a:rPr lang="fr-FR" sz="2000" dirty="0" smtClean="0"/>
              <a:t>Danemark</a:t>
            </a:r>
          </a:p>
          <a:p>
            <a:pPr lvl="1"/>
            <a:r>
              <a:rPr lang="fr-FR" sz="2000" dirty="0" smtClean="0"/>
              <a:t>+ Meuse, Rhin (lacs suisses de Neuchâtel, Bienne et Morat)</a:t>
            </a:r>
          </a:p>
          <a:p>
            <a:endParaRPr lang="fr-FR" sz="2400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05813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546881"/>
            <a:ext cx="5940152" cy="331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700808"/>
            <a:ext cx="2234253" cy="1497586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196752"/>
            <a:ext cx="3240360" cy="1890811"/>
          </a:xfrm>
          <a:prstGeom prst="rect">
            <a:avLst/>
          </a:prstGeom>
          <a:noFill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6586" y="776364"/>
            <a:ext cx="2893486" cy="1212476"/>
          </a:xfrm>
          <a:prstGeom prst="rect">
            <a:avLst/>
          </a:prstGeom>
          <a:noFill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6113" y="4005064"/>
            <a:ext cx="1193376" cy="1226616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7812" y="4622658"/>
            <a:ext cx="770291" cy="1182606"/>
          </a:xfrm>
          <a:prstGeom prst="rect">
            <a:avLst/>
          </a:prstGeom>
          <a:noFill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5804522"/>
            <a:ext cx="288032" cy="216766"/>
          </a:xfrm>
          <a:prstGeom prst="rect">
            <a:avLst/>
          </a:prstGeom>
          <a:noFill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9" y="5298884"/>
            <a:ext cx="216024" cy="362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21" y="1340768"/>
            <a:ext cx="9103563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smtClean="0"/>
              <a:t>En France, dans le bassin du Rhin, 1569, </a:t>
            </a:r>
            <a:br>
              <a:rPr lang="fr-FR" sz="3200" dirty="0" smtClean="0"/>
            </a:br>
            <a:r>
              <a:rPr lang="fr-FR" sz="3200" dirty="0" smtClean="0"/>
              <a:t>sud de Strasbourg (rivière Ill ; </a:t>
            </a:r>
            <a:r>
              <a:rPr lang="fr-FR" sz="2400" i="1" dirty="0" err="1" smtClean="0"/>
              <a:t>Baldner</a:t>
            </a:r>
            <a:r>
              <a:rPr lang="fr-FR" sz="2400" i="1" dirty="0" smtClean="0"/>
              <a:t>, 1666</a:t>
            </a:r>
            <a:r>
              <a:rPr lang="fr-FR" sz="3200" dirty="0" smtClean="0"/>
              <a:t>) …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5445224"/>
            <a:ext cx="8640960" cy="1224136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Captures relatées jusqu’en 1740 ;</a:t>
            </a:r>
          </a:p>
          <a:p>
            <a:r>
              <a:rPr lang="fr-FR" dirty="0" smtClean="0"/>
              <a:t>« Petit âge glaciaire » fin 1500 jusqu’en 1850 + probable surpêche</a:t>
            </a:r>
          </a:p>
          <a:p>
            <a:pPr algn="ctr">
              <a:buNone/>
            </a:pPr>
            <a:r>
              <a:rPr lang="fr-FR" dirty="0" smtClean="0"/>
              <a:t>=&gt; Disparition de l’espèce (à nouveau?!)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345638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1857 : introductions dans le Doubs via une pisciculture alsacienne, sans suites.</a:t>
            </a:r>
          </a:p>
          <a:p>
            <a:r>
              <a:rPr lang="fr-FR" sz="2400" dirty="0" smtClean="0"/>
              <a:t>1956 : 29 sujets du Danube dans un étang de </a:t>
            </a:r>
            <a:r>
              <a:rPr lang="fr-FR" sz="2400" dirty="0" err="1" smtClean="0"/>
              <a:t>Lescheroux</a:t>
            </a:r>
            <a:r>
              <a:rPr lang="fr-FR" sz="2400" dirty="0" smtClean="0"/>
              <a:t> (01)</a:t>
            </a:r>
          </a:p>
          <a:p>
            <a:r>
              <a:rPr lang="fr-FR" sz="2400" dirty="0" smtClean="0"/>
              <a:t>1968 : introduction de leur progéniture dans la </a:t>
            </a:r>
            <a:r>
              <a:rPr lang="fr-FR" sz="2400" dirty="0" err="1" smtClean="0"/>
              <a:t>Sane</a:t>
            </a:r>
            <a:r>
              <a:rPr lang="fr-FR" sz="2400" dirty="0" smtClean="0"/>
              <a:t> morte =&gt; Seille =&gt; Saône =&gt; Rhône…</a:t>
            </a:r>
          </a:p>
          <a:p>
            <a:r>
              <a:rPr lang="fr-FR" sz="2400" dirty="0" smtClean="0"/>
              <a:t>+ pisciculture de </a:t>
            </a:r>
            <a:r>
              <a:rPr lang="fr-FR" sz="2400" dirty="0" err="1" smtClean="0"/>
              <a:t>Sylvereal</a:t>
            </a:r>
            <a:r>
              <a:rPr lang="fr-FR" sz="2400" dirty="0" smtClean="0"/>
              <a:t> (Camargue) dans les années 70</a:t>
            </a:r>
          </a:p>
          <a:p>
            <a:pPr lvl="1" algn="ctr">
              <a:buNone/>
            </a:pPr>
            <a:endParaRPr lang="fr-FR" sz="2000" dirty="0" smtClean="0"/>
          </a:p>
          <a:p>
            <a:pPr lvl="1" algn="ctr">
              <a:buNone/>
            </a:pPr>
            <a:r>
              <a:rPr lang="fr-FR" b="1" dirty="0" smtClean="0"/>
              <a:t>=&gt; retour en moins de 30 ans, 2Ma plus tard…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71" y="3717032"/>
            <a:ext cx="914334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39752" y="3645024"/>
            <a:ext cx="216024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499992" y="3573016"/>
            <a:ext cx="2232248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04248" y="3645024"/>
            <a:ext cx="216024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79512" y="3645024"/>
            <a:ext cx="216024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5229200"/>
            <a:ext cx="8640960" cy="136815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Une abondance croissante en Saône aval jusqu’à la fin des années 90,</a:t>
            </a:r>
          </a:p>
          <a:p>
            <a:r>
              <a:rPr lang="fr-FR" sz="2400" dirty="0" smtClean="0"/>
              <a:t>Une progression plus tardive en Saône amont.</a:t>
            </a:r>
            <a:endParaRPr lang="fr-FR" sz="2400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88640"/>
            <a:ext cx="910598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1247</Words>
  <Application>Microsoft Office PowerPoint</Application>
  <PresentationFormat>Affichage à l'écran (4:3)</PresentationFormat>
  <Paragraphs>172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3" baseType="lpstr">
      <vt:lpstr>Arial</vt:lpstr>
      <vt:lpstr>Calibri</vt:lpstr>
      <vt:lpstr>Symbol</vt:lpstr>
      <vt:lpstr>Times New Roman</vt:lpstr>
      <vt:lpstr>Thème Office</vt:lpstr>
      <vt:lpstr>Présentation PowerPoint</vt:lpstr>
      <vt:lpstr>Le silure : un passé mouvementé</vt:lpstr>
      <vt:lpstr>Présentation PowerPoint</vt:lpstr>
      <vt:lpstr>Présentation PowerPoint</vt:lpstr>
      <vt:lpstr>Présentation PowerPoint</vt:lpstr>
      <vt:lpstr>Réchauffement  =&gt; Dispersion et recolonisation naturelle de l’espèce</vt:lpstr>
      <vt:lpstr>En France, dans le bassin du Rhin, 1569,  sud de Strasbourg (rivière Ill ; Baldner, 1666) …</vt:lpstr>
      <vt:lpstr>Présentation PowerPoint</vt:lpstr>
      <vt:lpstr>Présentation PowerPoint</vt:lpstr>
      <vt:lpstr>Mais, ces dernières années…</vt:lpstr>
      <vt:lpstr>Présentation PowerPoint</vt:lpstr>
      <vt:lpstr>Présentation PowerPoint</vt:lpstr>
      <vt:lpstr>… jeu de données de J-C Tanzilli :</vt:lpstr>
      <vt:lpstr>Présentation PowerPoint</vt:lpstr>
      <vt:lpstr>Présentation PowerPoint</vt:lpstr>
      <vt:lpstr>Résultats :</vt:lpstr>
      <vt:lpstr>Présentation PowerPoint</vt:lpstr>
      <vt:lpstr>L’apport des contenus stomacaux :</vt:lpstr>
      <vt:lpstr>Présentation PowerPoint</vt:lpstr>
      <vt:lpstr>Un estomac bien accroché…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Marquages/recaptures</vt:lpstr>
      <vt:lpstr>Croissance :</vt:lpstr>
      <vt:lpstr>Présentation PowerPoint</vt:lpstr>
      <vt:lpstr>Une espèce fidèle :</vt:lpstr>
      <vt:lpstr>Un sens olfactif exceptionnel  pour un poisson :</vt:lpstr>
      <vt:lpstr>Présentation PowerPoint</vt:lpstr>
      <vt:lpstr>…ou comment apprendre à se reconnaître?  Pour retrouver, si éloignement, son territoire de chasse, sa place hiérarchique?</vt:lpstr>
      <vt:lpstr>Quelle gestion pour ce poisson… atypique?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Test :</vt:lpstr>
      <vt:lpstr>Présentation PowerPoint</vt:lpstr>
      <vt:lpstr>=&gt; Quelle gestion?</vt:lpstr>
      <vt:lpstr>Des pratiques à proscrire :</vt:lpstr>
      <vt:lpstr>Des perspectives :</vt:lpstr>
      <vt:lpstr>Merci de votre attention…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jp.faure</dc:creator>
  <cp:lastModifiedBy>Federation Peche</cp:lastModifiedBy>
  <cp:revision>154</cp:revision>
  <dcterms:created xsi:type="dcterms:W3CDTF">2016-07-11T13:05:24Z</dcterms:created>
  <dcterms:modified xsi:type="dcterms:W3CDTF">2017-12-12T09:44:00Z</dcterms:modified>
</cp:coreProperties>
</file>