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22"/>
  </p:notesMasterIdLst>
  <p:sldIdLst>
    <p:sldId id="364" r:id="rId2"/>
    <p:sldId id="365" r:id="rId3"/>
    <p:sldId id="366" r:id="rId4"/>
    <p:sldId id="367" r:id="rId5"/>
    <p:sldId id="368" r:id="rId6"/>
    <p:sldId id="369" r:id="rId7"/>
    <p:sldId id="370" r:id="rId8"/>
    <p:sldId id="371" r:id="rId9"/>
    <p:sldId id="372" r:id="rId10"/>
    <p:sldId id="373" r:id="rId11"/>
    <p:sldId id="374" r:id="rId12"/>
    <p:sldId id="375" r:id="rId13"/>
    <p:sldId id="376" r:id="rId14"/>
    <p:sldId id="378" r:id="rId15"/>
    <p:sldId id="384" r:id="rId16"/>
    <p:sldId id="379" r:id="rId17"/>
    <p:sldId id="380" r:id="rId18"/>
    <p:sldId id="382" r:id="rId19"/>
    <p:sldId id="383" r:id="rId20"/>
    <p:sldId id="381" r:id="rId2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3484"/>
    <a:srgbClr val="0000FF"/>
    <a:srgbClr val="273383"/>
    <a:srgbClr val="00FF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6" d="100"/>
          <a:sy n="126" d="100"/>
        </p:scale>
        <p:origin x="1092" y="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5DBFCB-31C8-4909-BC20-2E661C6ECB01}" type="datetimeFigureOut">
              <a:rPr lang="fr-FR" smtClean="0"/>
              <a:pPr/>
              <a:t>13/04/2018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790D69-4C93-4D2A-94A6-21337F3E107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74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003E2-F833-4FD5-B17A-FEB2911FC07D}" type="datetimeFigureOut">
              <a:rPr lang="fr-FR" smtClean="0"/>
              <a:pPr/>
              <a:t>13/04/2018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5991-9D22-497C-B289-FB51CE7C338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7773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003E2-F833-4FD5-B17A-FEB2911FC07D}" type="datetimeFigureOut">
              <a:rPr lang="fr-FR" smtClean="0"/>
              <a:pPr/>
              <a:t>13/04/2018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5991-9D22-497C-B289-FB51CE7C338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7155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003E2-F833-4FD5-B17A-FEB2911FC07D}" type="datetimeFigureOut">
              <a:rPr lang="fr-FR" smtClean="0"/>
              <a:pPr/>
              <a:t>13/04/2018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5991-9D22-497C-B289-FB51CE7C338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3468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003E2-F833-4FD5-B17A-FEB2911FC07D}" type="datetimeFigureOut">
              <a:rPr lang="fr-FR" smtClean="0"/>
              <a:pPr/>
              <a:t>13/04/2018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5991-9D22-497C-B289-FB51CE7C338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265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003E2-F833-4FD5-B17A-FEB2911FC07D}" type="datetimeFigureOut">
              <a:rPr lang="fr-FR" smtClean="0"/>
              <a:pPr/>
              <a:t>13/04/2018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5991-9D22-497C-B289-FB51CE7C338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7509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003E2-F833-4FD5-B17A-FEB2911FC07D}" type="datetimeFigureOut">
              <a:rPr lang="fr-FR" smtClean="0"/>
              <a:pPr/>
              <a:t>13/04/2018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5991-9D22-497C-B289-FB51CE7C338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0368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003E2-F833-4FD5-B17A-FEB2911FC07D}" type="datetimeFigureOut">
              <a:rPr lang="fr-FR" smtClean="0"/>
              <a:pPr/>
              <a:t>13/04/2018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5991-9D22-497C-B289-FB51CE7C338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1670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003E2-F833-4FD5-B17A-FEB2911FC07D}" type="datetimeFigureOut">
              <a:rPr lang="fr-FR" smtClean="0"/>
              <a:pPr/>
              <a:t>13/04/2018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5991-9D22-497C-B289-FB51CE7C338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7056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003E2-F833-4FD5-B17A-FEB2911FC07D}" type="datetimeFigureOut">
              <a:rPr lang="fr-FR" smtClean="0"/>
              <a:pPr/>
              <a:t>13/04/2018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5991-9D22-497C-B289-FB51CE7C338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5353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003E2-F833-4FD5-B17A-FEB2911FC07D}" type="datetimeFigureOut">
              <a:rPr lang="fr-FR" smtClean="0"/>
              <a:pPr/>
              <a:t>13/04/2018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5991-9D22-497C-B289-FB51CE7C338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2632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003E2-F833-4FD5-B17A-FEB2911FC07D}" type="datetimeFigureOut">
              <a:rPr lang="fr-FR" smtClean="0"/>
              <a:pPr/>
              <a:t>13/04/2018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5991-9D22-497C-B289-FB51CE7C338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8006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2003E2-F833-4FD5-B17A-FEB2911FC07D}" type="datetimeFigureOut">
              <a:rPr lang="fr-FR" smtClean="0"/>
              <a:pPr/>
              <a:t>13/04/2018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AB5991-9D22-497C-B289-FB51CE7C338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1071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jpeg"/><Relationship Id="rId5" Type="http://schemas.openxmlformats.org/officeDocument/2006/relationships/image" Target="../media/image12.png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207" y="967935"/>
            <a:ext cx="7853420" cy="5890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468" y="38100"/>
            <a:ext cx="723479" cy="7747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249468" cy="850900"/>
          </a:xfrm>
          <a:prstGeom prst="rect">
            <a:avLst/>
          </a:prstGeom>
          <a:solidFill>
            <a:srgbClr val="2734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6" name="Groupe 5"/>
          <p:cNvGrpSpPr/>
          <p:nvPr/>
        </p:nvGrpSpPr>
        <p:grpSpPr>
          <a:xfrm>
            <a:off x="0" y="0"/>
            <a:ext cx="9144000" cy="850900"/>
            <a:chOff x="-52275" y="0"/>
            <a:chExt cx="9653475" cy="850900"/>
          </a:xfrm>
        </p:grpSpPr>
        <p:sp>
          <p:nvSpPr>
            <p:cNvPr id="7" name="Rectangle 6"/>
            <p:cNvSpPr/>
            <p:nvPr/>
          </p:nvSpPr>
          <p:spPr>
            <a:xfrm>
              <a:off x="974882" y="0"/>
              <a:ext cx="8626318" cy="850900"/>
            </a:xfrm>
            <a:prstGeom prst="rect">
              <a:avLst/>
            </a:prstGeom>
            <a:solidFill>
              <a:srgbClr val="273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dirty="0" smtClean="0"/>
                <a:t>Rôle des berges de cours d’eau</a:t>
              </a:r>
              <a:endParaRPr lang="fr-FR" sz="3200" b="1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11093" y="0"/>
              <a:ext cx="763789" cy="850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1093" y="38100"/>
              <a:ext cx="763789" cy="774700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-52275" y="0"/>
              <a:ext cx="263368" cy="850900"/>
            </a:xfrm>
            <a:prstGeom prst="rect">
              <a:avLst/>
            </a:prstGeom>
            <a:solidFill>
              <a:srgbClr val="273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422522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2" descr="http://blog.ombrenoire.net/wp-content/uploads/2008/02/800px-smileysvg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15250" y="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633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fr-FR" dirty="0">
              <a:solidFill>
                <a:srgbClr val="002060"/>
              </a:solidFill>
            </a:endParaRPr>
          </a:p>
        </p:txBody>
      </p:sp>
      <p:pic>
        <p:nvPicPr>
          <p:cNvPr id="22531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1563" y="1571625"/>
            <a:ext cx="6881812" cy="516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e 3"/>
          <p:cNvGrpSpPr/>
          <p:nvPr/>
        </p:nvGrpSpPr>
        <p:grpSpPr>
          <a:xfrm>
            <a:off x="0" y="0"/>
            <a:ext cx="9144000" cy="850900"/>
            <a:chOff x="-52275" y="0"/>
            <a:chExt cx="9653475" cy="850900"/>
          </a:xfrm>
        </p:grpSpPr>
        <p:sp>
          <p:nvSpPr>
            <p:cNvPr id="5" name="Rectangle 4"/>
            <p:cNvSpPr/>
            <p:nvPr/>
          </p:nvSpPr>
          <p:spPr>
            <a:xfrm>
              <a:off x="974882" y="0"/>
              <a:ext cx="8626318" cy="850900"/>
            </a:xfrm>
            <a:prstGeom prst="rect">
              <a:avLst/>
            </a:prstGeom>
            <a:solidFill>
              <a:srgbClr val="273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dirty="0">
                  <a:solidFill>
                    <a:schemeClr val="bg1"/>
                  </a:solidFill>
                </a:rPr>
                <a:t>La divagation du bétail dans le lit des cours d’eau</a:t>
              </a:r>
              <a:endParaRPr lang="fr-FR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211093" y="0"/>
              <a:ext cx="763789" cy="850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1093" y="38100"/>
              <a:ext cx="763789" cy="774700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-52275" y="0"/>
              <a:ext cx="263368" cy="850900"/>
            </a:xfrm>
            <a:prstGeom prst="rect">
              <a:avLst/>
            </a:prstGeom>
            <a:solidFill>
              <a:srgbClr val="273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422224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re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868363"/>
          </a:xfrm>
        </p:spPr>
        <p:txBody>
          <a:bodyPr/>
          <a:lstStyle/>
          <a:p>
            <a:pPr eaLnBrk="1" hangingPunct="1"/>
            <a:r>
              <a:rPr lang="fr-FR" altLang="fr-FR" smtClean="0"/>
              <a:t>Perturbation de la qualité de l’eau</a:t>
            </a:r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4667250" cy="281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2338" y="857250"/>
            <a:ext cx="4411662" cy="278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6" y="4005064"/>
            <a:ext cx="4703762" cy="275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4755" y="4102496"/>
            <a:ext cx="4266828" cy="2555135"/>
          </a:xfrm>
          <a:prstGeom prst="rect">
            <a:avLst/>
          </a:prstGeom>
        </p:spPr>
      </p:pic>
      <p:grpSp>
        <p:nvGrpSpPr>
          <p:cNvPr id="8" name="Groupe 7"/>
          <p:cNvGrpSpPr/>
          <p:nvPr/>
        </p:nvGrpSpPr>
        <p:grpSpPr>
          <a:xfrm>
            <a:off x="0" y="0"/>
            <a:ext cx="9144000" cy="850900"/>
            <a:chOff x="-52275" y="0"/>
            <a:chExt cx="9653475" cy="850900"/>
          </a:xfrm>
        </p:grpSpPr>
        <p:sp>
          <p:nvSpPr>
            <p:cNvPr id="9" name="Rectangle 8"/>
            <p:cNvSpPr/>
            <p:nvPr/>
          </p:nvSpPr>
          <p:spPr>
            <a:xfrm>
              <a:off x="974882" y="0"/>
              <a:ext cx="8626318" cy="850900"/>
            </a:xfrm>
            <a:prstGeom prst="rect">
              <a:avLst/>
            </a:prstGeom>
            <a:solidFill>
              <a:srgbClr val="273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dirty="0" smtClean="0">
                  <a:solidFill>
                    <a:schemeClr val="bg1"/>
                  </a:solidFill>
                </a:rPr>
                <a:t>Perturbation de la qualité de l’eau</a:t>
              </a:r>
              <a:endParaRPr lang="fr-FR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11093" y="0"/>
              <a:ext cx="763789" cy="850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1" name="Image 10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1093" y="38100"/>
              <a:ext cx="763789" cy="774700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-52275" y="0"/>
              <a:ext cx="263368" cy="850900"/>
            </a:xfrm>
            <a:prstGeom prst="rect">
              <a:avLst/>
            </a:prstGeom>
            <a:solidFill>
              <a:srgbClr val="273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69978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49468" y="1122218"/>
            <a:ext cx="6686550" cy="6116782"/>
          </a:xfrm>
        </p:spPr>
        <p:txBody>
          <a:bodyPr>
            <a:normAutofit/>
          </a:bodyPr>
          <a:lstStyle/>
          <a:p>
            <a:r>
              <a:rPr lang="fr-FR" b="1" dirty="0" smtClean="0"/>
              <a:t> </a:t>
            </a:r>
            <a:r>
              <a:rPr lang="fr-FR" sz="2400" b="1" dirty="0" smtClean="0"/>
              <a:t>Risque de contamination des animaux</a:t>
            </a:r>
            <a:r>
              <a:rPr lang="fr-FR" sz="2400" dirty="0" smtClean="0"/>
              <a:t>:</a:t>
            </a:r>
          </a:p>
          <a:p>
            <a:pPr lvl="1"/>
            <a:r>
              <a:rPr lang="fr-FR" sz="2400" dirty="0" smtClean="0"/>
              <a:t> Long séjour dans l’eau = piétin, blessures aux membres,</a:t>
            </a:r>
          </a:p>
          <a:p>
            <a:pPr lvl="1"/>
            <a:r>
              <a:rPr lang="fr-FR" sz="2400" dirty="0" smtClean="0"/>
              <a:t>Excréments dans l’eau = pathologies (ex: mammites, Diarrhée Virale Bovine et leptospirose, </a:t>
            </a:r>
            <a:r>
              <a:rPr lang="fr-FR" sz="2400" dirty="0" err="1" smtClean="0"/>
              <a:t>paratuberculose</a:t>
            </a:r>
            <a:r>
              <a:rPr lang="fr-FR" sz="2400" dirty="0" smtClean="0"/>
              <a:t>, salmonellose et douve du foie…)</a:t>
            </a:r>
          </a:p>
          <a:p>
            <a:pPr lvl="1"/>
            <a:endParaRPr lang="fr-FR" dirty="0"/>
          </a:p>
          <a:p>
            <a:r>
              <a:rPr lang="fr-FR" sz="2400" b="1" dirty="0" smtClean="0"/>
              <a:t>Baisse </a:t>
            </a:r>
            <a:r>
              <a:rPr lang="fr-FR" sz="2400" b="1" dirty="0"/>
              <a:t>de rendement:</a:t>
            </a:r>
          </a:p>
          <a:p>
            <a:pPr lvl="1"/>
            <a:r>
              <a:rPr lang="fr-FR" sz="2400" dirty="0"/>
              <a:t>Les animaux boivent moins d’eau lorsqu’elle est de piètre </a:t>
            </a:r>
            <a:r>
              <a:rPr lang="fr-FR" sz="2400" dirty="0" smtClean="0"/>
              <a:t>qualité (CA Haute Loire, CA 2 Sèvres)</a:t>
            </a:r>
            <a:endParaRPr lang="fr-FR" sz="2400" dirty="0"/>
          </a:p>
          <a:p>
            <a:pPr lvl="1"/>
            <a:r>
              <a:rPr lang="fr-FR" sz="2400" dirty="0"/>
              <a:t>Après aménagement des points d’eau, augmentation de la production laitière (+10% CA Deux Sèvres) et de la croissance des veaux et broutards (+5 à +30% PNR </a:t>
            </a:r>
            <a:r>
              <a:rPr lang="fr-FR" sz="2400" dirty="0" smtClean="0"/>
              <a:t>Morvan, +9% en Alberta )</a:t>
            </a:r>
            <a:endParaRPr lang="fr-FR" sz="2400" dirty="0"/>
          </a:p>
          <a:p>
            <a:pPr lvl="1"/>
            <a:endParaRPr lang="fr-FR" dirty="0" smtClean="0"/>
          </a:p>
        </p:txBody>
      </p:sp>
      <p:grpSp>
        <p:nvGrpSpPr>
          <p:cNvPr id="4" name="Groupe 3"/>
          <p:cNvGrpSpPr/>
          <p:nvPr/>
        </p:nvGrpSpPr>
        <p:grpSpPr>
          <a:xfrm>
            <a:off x="0" y="0"/>
            <a:ext cx="9144000" cy="850900"/>
            <a:chOff x="-52275" y="0"/>
            <a:chExt cx="9653475" cy="850900"/>
          </a:xfrm>
        </p:grpSpPr>
        <p:sp>
          <p:nvSpPr>
            <p:cNvPr id="5" name="Rectangle 4"/>
            <p:cNvSpPr/>
            <p:nvPr/>
          </p:nvSpPr>
          <p:spPr>
            <a:xfrm>
              <a:off x="974882" y="0"/>
              <a:ext cx="8626318" cy="850900"/>
            </a:xfrm>
            <a:prstGeom prst="rect">
              <a:avLst/>
            </a:prstGeom>
            <a:solidFill>
              <a:srgbClr val="273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dirty="0" smtClean="0">
                  <a:solidFill>
                    <a:schemeClr val="bg1"/>
                  </a:solidFill>
                </a:rPr>
                <a:t>Quel impact sur l’activité agricole ?</a:t>
              </a:r>
              <a:endParaRPr lang="fr-FR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211093" y="0"/>
              <a:ext cx="763789" cy="850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1093" y="38100"/>
              <a:ext cx="763789" cy="774700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-52275" y="0"/>
              <a:ext cx="263368" cy="850900"/>
            </a:xfrm>
            <a:prstGeom prst="rect">
              <a:avLst/>
            </a:prstGeom>
            <a:solidFill>
              <a:srgbClr val="273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6018" y="850900"/>
            <a:ext cx="2305050" cy="286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9731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63"/>
          </a:xfrm>
        </p:spPr>
        <p:txBody>
          <a:bodyPr/>
          <a:lstStyle/>
          <a:p>
            <a:pPr eaLnBrk="1" hangingPunct="1"/>
            <a:r>
              <a:rPr lang="fr-FR" altLang="fr-FR" smtClean="0">
                <a:solidFill>
                  <a:srgbClr val="002060"/>
                </a:solidFill>
              </a:rPr>
              <a:t>Impacts physiques</a:t>
            </a:r>
          </a:p>
        </p:txBody>
      </p:sp>
      <p:sp>
        <p:nvSpPr>
          <p:cNvPr id="5" name="ZoneTexte 4"/>
          <p:cNvSpPr txBox="1">
            <a:spLocks noChangeArrowheads="1"/>
          </p:cNvSpPr>
          <p:nvPr/>
        </p:nvSpPr>
        <p:spPr bwMode="auto">
          <a:xfrm>
            <a:off x="642938" y="5143500"/>
            <a:ext cx="85010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§"/>
            </a:pPr>
            <a:r>
              <a:rPr lang="fr-FR" altLang="fr-FR" sz="3200" dirty="0">
                <a:latin typeface="Calibri" panose="020F0502020204030204" pitchFamily="34" charset="0"/>
              </a:rPr>
              <a:t>Dégradation des habitats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fr-FR" altLang="fr-FR" sz="3200" dirty="0">
                <a:latin typeface="Calibri" panose="020F0502020204030204" pitchFamily="34" charset="0"/>
              </a:rPr>
              <a:t>Apports d’</a:t>
            </a:r>
            <a:r>
              <a:rPr lang="fr-FR" altLang="fr-FR" sz="3200" dirty="0" err="1">
                <a:latin typeface="Calibri" panose="020F0502020204030204" pitchFamily="34" charset="0"/>
              </a:rPr>
              <a:t>élements</a:t>
            </a:r>
            <a:r>
              <a:rPr lang="fr-FR" altLang="fr-FR" sz="3200" dirty="0">
                <a:latin typeface="Calibri" panose="020F0502020204030204" pitchFamily="34" charset="0"/>
              </a:rPr>
              <a:t> fins =&gt; colmatage=&gt; asphyxie des </a:t>
            </a:r>
            <a:r>
              <a:rPr lang="fr-FR" altLang="fr-FR" sz="3200" dirty="0" smtClean="0">
                <a:latin typeface="Calibri" panose="020F0502020204030204" pitchFamily="34" charset="0"/>
              </a:rPr>
              <a:t>pontes de truite</a:t>
            </a:r>
            <a:endParaRPr lang="fr-FR" altLang="fr-FR" sz="3200" dirty="0">
              <a:latin typeface="Calibri" panose="020F0502020204030204" pitchFamily="34" charset="0"/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0" y="0"/>
            <a:ext cx="9144000" cy="850900"/>
            <a:chOff x="-52275" y="0"/>
            <a:chExt cx="9653475" cy="850900"/>
          </a:xfrm>
        </p:grpSpPr>
        <p:sp>
          <p:nvSpPr>
            <p:cNvPr id="7" name="Rectangle 6"/>
            <p:cNvSpPr/>
            <p:nvPr/>
          </p:nvSpPr>
          <p:spPr>
            <a:xfrm>
              <a:off x="974882" y="0"/>
              <a:ext cx="8626318" cy="850900"/>
            </a:xfrm>
            <a:prstGeom prst="rect">
              <a:avLst/>
            </a:prstGeom>
            <a:solidFill>
              <a:srgbClr val="273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dirty="0" smtClean="0">
                  <a:solidFill>
                    <a:schemeClr val="bg1"/>
                  </a:solidFill>
                </a:rPr>
                <a:t>Quel impact sur la rivière ?</a:t>
              </a:r>
              <a:endParaRPr lang="fr-FR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11093" y="0"/>
              <a:ext cx="763789" cy="850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1093" y="38100"/>
              <a:ext cx="763789" cy="774700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-52275" y="0"/>
              <a:ext cx="263368" cy="850900"/>
            </a:xfrm>
            <a:prstGeom prst="rect">
              <a:avLst/>
            </a:prstGeom>
            <a:solidFill>
              <a:srgbClr val="273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" name="Imag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486" y="1013482"/>
            <a:ext cx="6195028" cy="4130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00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re 1"/>
          <p:cNvSpPr>
            <a:spLocks noGrp="1"/>
          </p:cNvSpPr>
          <p:nvPr>
            <p:ph type="ctrTitle"/>
          </p:nvPr>
        </p:nvSpPr>
        <p:spPr>
          <a:xfrm>
            <a:off x="714375" y="2286000"/>
            <a:ext cx="7772400" cy="2000250"/>
          </a:xfrm>
        </p:spPr>
        <p:txBody>
          <a:bodyPr/>
          <a:lstStyle/>
          <a:p>
            <a:pPr eaLnBrk="1" hangingPunct="1"/>
            <a:r>
              <a:rPr lang="fr-FR" altLang="fr-FR" dirty="0" smtClean="0">
                <a:solidFill>
                  <a:srgbClr val="002060"/>
                </a:solidFill>
              </a:rPr>
              <a:t>Quel mode de gestion adopter?</a:t>
            </a:r>
          </a:p>
        </p:txBody>
      </p:sp>
      <p:grpSp>
        <p:nvGrpSpPr>
          <p:cNvPr id="3" name="Groupe 2"/>
          <p:cNvGrpSpPr/>
          <p:nvPr/>
        </p:nvGrpSpPr>
        <p:grpSpPr>
          <a:xfrm>
            <a:off x="0" y="0"/>
            <a:ext cx="9144000" cy="850900"/>
            <a:chOff x="-52275" y="0"/>
            <a:chExt cx="9653475" cy="850900"/>
          </a:xfrm>
        </p:grpSpPr>
        <p:sp>
          <p:nvSpPr>
            <p:cNvPr id="4" name="Rectangle 3"/>
            <p:cNvSpPr/>
            <p:nvPr/>
          </p:nvSpPr>
          <p:spPr>
            <a:xfrm>
              <a:off x="974882" y="0"/>
              <a:ext cx="8626318" cy="850900"/>
            </a:xfrm>
            <a:prstGeom prst="rect">
              <a:avLst/>
            </a:prstGeom>
            <a:solidFill>
              <a:srgbClr val="273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b="1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211093" y="0"/>
              <a:ext cx="763789" cy="850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1093" y="38100"/>
              <a:ext cx="763789" cy="774700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52275" y="0"/>
              <a:ext cx="263368" cy="850900"/>
            </a:xfrm>
            <a:prstGeom prst="rect">
              <a:avLst/>
            </a:prstGeom>
            <a:solidFill>
              <a:srgbClr val="273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00117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re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908050"/>
          </a:xfrm>
        </p:spPr>
        <p:txBody>
          <a:bodyPr/>
          <a:lstStyle/>
          <a:p>
            <a:pPr eaLnBrk="1" hangingPunct="1"/>
            <a:r>
              <a:rPr lang="fr-FR" altLang="fr-FR" smtClean="0">
                <a:solidFill>
                  <a:srgbClr val="002060"/>
                </a:solidFill>
              </a:rPr>
              <a:t>Quel mode de gestion adopter?</a:t>
            </a:r>
            <a:endParaRPr lang="fr-FR" altLang="fr-FR" smtClean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8313" y="981075"/>
            <a:ext cx="8229600" cy="1871663"/>
          </a:xfrm>
        </p:spPr>
        <p:txBody>
          <a:bodyPr rtlCol="0">
            <a:normAutofit/>
          </a:bodyPr>
          <a:lstStyle/>
          <a:p>
            <a:pPr lvl="1" eaLnBrk="1" fontAlgn="auto" hangingPunct="1">
              <a:spcAft>
                <a:spcPts val="0"/>
              </a:spcAft>
              <a:defRPr/>
            </a:pPr>
            <a:r>
              <a:rPr lang="fr-FR" sz="2400" dirty="0" smtClean="0"/>
              <a:t>Clôtures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fr-FR" sz="2400" dirty="0" smtClean="0"/>
              <a:t>Aménagement de points d’abreuvement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fr-FR" sz="2400" dirty="0" smtClean="0"/>
              <a:t>Aménagement de franchissements bétail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fr-FR" dirty="0"/>
          </a:p>
        </p:txBody>
      </p:sp>
      <p:grpSp>
        <p:nvGrpSpPr>
          <p:cNvPr id="5" name="Groupe 4"/>
          <p:cNvGrpSpPr/>
          <p:nvPr/>
        </p:nvGrpSpPr>
        <p:grpSpPr>
          <a:xfrm>
            <a:off x="0" y="0"/>
            <a:ext cx="9144000" cy="850900"/>
            <a:chOff x="-52275" y="0"/>
            <a:chExt cx="9653475" cy="850900"/>
          </a:xfrm>
        </p:grpSpPr>
        <p:sp>
          <p:nvSpPr>
            <p:cNvPr id="6" name="Rectangle 5"/>
            <p:cNvSpPr/>
            <p:nvPr/>
          </p:nvSpPr>
          <p:spPr>
            <a:xfrm>
              <a:off x="974882" y="0"/>
              <a:ext cx="8626318" cy="850900"/>
            </a:xfrm>
            <a:prstGeom prst="rect">
              <a:avLst/>
            </a:prstGeom>
            <a:solidFill>
              <a:srgbClr val="273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dirty="0" smtClean="0">
                  <a:solidFill>
                    <a:schemeClr val="bg1"/>
                  </a:solidFill>
                </a:rPr>
                <a:t>Contrôler l’accès au lit de la rivière</a:t>
              </a:r>
              <a:endParaRPr lang="fr-FR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11093" y="0"/>
              <a:ext cx="763789" cy="850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1093" y="38100"/>
              <a:ext cx="763789" cy="774700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-52275" y="0"/>
              <a:ext cx="263368" cy="850900"/>
            </a:xfrm>
            <a:prstGeom prst="rect">
              <a:avLst/>
            </a:prstGeom>
            <a:solidFill>
              <a:srgbClr val="273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5" name="Image 1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5113" y="2852738"/>
            <a:ext cx="6007893" cy="4005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654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altLang="fr-FR" smtClean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grpSp>
        <p:nvGrpSpPr>
          <p:cNvPr id="8" name="Groupe 7"/>
          <p:cNvGrpSpPr/>
          <p:nvPr/>
        </p:nvGrpSpPr>
        <p:grpSpPr>
          <a:xfrm>
            <a:off x="0" y="0"/>
            <a:ext cx="9144000" cy="850900"/>
            <a:chOff x="-52275" y="0"/>
            <a:chExt cx="9653475" cy="850900"/>
          </a:xfrm>
        </p:grpSpPr>
        <p:sp>
          <p:nvSpPr>
            <p:cNvPr id="9" name="Rectangle 8"/>
            <p:cNvSpPr/>
            <p:nvPr/>
          </p:nvSpPr>
          <p:spPr>
            <a:xfrm>
              <a:off x="974882" y="0"/>
              <a:ext cx="8626318" cy="850900"/>
            </a:xfrm>
            <a:prstGeom prst="rect">
              <a:avLst/>
            </a:prstGeom>
            <a:solidFill>
              <a:srgbClr val="273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dirty="0" smtClean="0">
                  <a:solidFill>
                    <a:schemeClr val="bg1"/>
                  </a:solidFill>
                </a:rPr>
                <a:t>Création de points d’abreuvement</a:t>
              </a:r>
              <a:endParaRPr lang="fr-FR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11093" y="0"/>
              <a:ext cx="763789" cy="850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1" name="Image 10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1093" y="38100"/>
              <a:ext cx="763789" cy="774700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-52275" y="0"/>
              <a:ext cx="263368" cy="850900"/>
            </a:xfrm>
            <a:prstGeom prst="rect">
              <a:avLst/>
            </a:prstGeom>
            <a:solidFill>
              <a:srgbClr val="273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3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6238" y="1177926"/>
            <a:ext cx="6181250" cy="309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6525" y="3979158"/>
            <a:ext cx="4152667" cy="2762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652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altLang="fr-FR" smtClean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grpSp>
        <p:nvGrpSpPr>
          <p:cNvPr id="8" name="Groupe 7"/>
          <p:cNvGrpSpPr/>
          <p:nvPr/>
        </p:nvGrpSpPr>
        <p:grpSpPr>
          <a:xfrm>
            <a:off x="0" y="0"/>
            <a:ext cx="9144000" cy="850900"/>
            <a:chOff x="-52275" y="0"/>
            <a:chExt cx="9653475" cy="850900"/>
          </a:xfrm>
        </p:grpSpPr>
        <p:sp>
          <p:nvSpPr>
            <p:cNvPr id="9" name="Rectangle 8"/>
            <p:cNvSpPr/>
            <p:nvPr/>
          </p:nvSpPr>
          <p:spPr>
            <a:xfrm>
              <a:off x="974882" y="0"/>
              <a:ext cx="8626318" cy="850900"/>
            </a:xfrm>
            <a:prstGeom prst="rect">
              <a:avLst/>
            </a:prstGeom>
            <a:solidFill>
              <a:srgbClr val="273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dirty="0" smtClean="0">
                  <a:solidFill>
                    <a:schemeClr val="bg1"/>
                  </a:solidFill>
                </a:rPr>
                <a:t>Création de points d’abreuvement</a:t>
              </a:r>
              <a:endParaRPr lang="fr-FR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11093" y="0"/>
              <a:ext cx="763789" cy="850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1" name="Image 10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1093" y="38100"/>
              <a:ext cx="763789" cy="774700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-52275" y="0"/>
              <a:ext cx="263368" cy="850900"/>
            </a:xfrm>
            <a:prstGeom prst="rect">
              <a:avLst/>
            </a:prstGeom>
            <a:solidFill>
              <a:srgbClr val="273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3" name="Imag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801"/>
          <a:stretch>
            <a:fillRect/>
          </a:stretch>
        </p:blipFill>
        <p:spPr bwMode="auto">
          <a:xfrm>
            <a:off x="2619375" y="1015002"/>
            <a:ext cx="6524625" cy="4090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89163" y="5183775"/>
            <a:ext cx="5178986" cy="1464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 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49" y="2389582"/>
            <a:ext cx="2589493" cy="2839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898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5621" y="3644899"/>
            <a:ext cx="4819650" cy="32131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grpSp>
        <p:nvGrpSpPr>
          <p:cNvPr id="8" name="Groupe 7"/>
          <p:cNvGrpSpPr/>
          <p:nvPr/>
        </p:nvGrpSpPr>
        <p:grpSpPr>
          <a:xfrm>
            <a:off x="0" y="0"/>
            <a:ext cx="9144000" cy="850900"/>
            <a:chOff x="-52275" y="0"/>
            <a:chExt cx="9653475" cy="850900"/>
          </a:xfrm>
        </p:grpSpPr>
        <p:sp>
          <p:nvSpPr>
            <p:cNvPr id="9" name="Rectangle 8"/>
            <p:cNvSpPr/>
            <p:nvPr/>
          </p:nvSpPr>
          <p:spPr>
            <a:xfrm>
              <a:off x="974882" y="0"/>
              <a:ext cx="8626318" cy="850900"/>
            </a:xfrm>
            <a:prstGeom prst="rect">
              <a:avLst/>
            </a:prstGeom>
            <a:solidFill>
              <a:srgbClr val="273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dirty="0" smtClean="0">
                  <a:solidFill>
                    <a:schemeClr val="bg1"/>
                  </a:solidFill>
                </a:rPr>
                <a:t>Création de points d’abreuvement</a:t>
              </a:r>
              <a:endParaRPr lang="fr-FR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11093" y="0"/>
              <a:ext cx="763789" cy="850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1" name="Image 10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1093" y="38100"/>
              <a:ext cx="763789" cy="774700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-52275" y="0"/>
              <a:ext cx="263368" cy="850900"/>
            </a:xfrm>
            <a:prstGeom prst="rect">
              <a:avLst/>
            </a:prstGeom>
            <a:solidFill>
              <a:srgbClr val="273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529440" y="2193924"/>
            <a:ext cx="4352925" cy="2901950"/>
          </a:xfr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0163" y="850900"/>
            <a:ext cx="4876379" cy="325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70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36613"/>
            <a:ext cx="9144000" cy="391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71500" y="4929188"/>
            <a:ext cx="8143875" cy="123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fr-FR" altLang="fr-FR" sz="2400" b="1">
                <a:latin typeface="Calibri" panose="020F0502020204030204" pitchFamily="34" charset="0"/>
              </a:rPr>
              <a:t>Rôle d’autoépuration </a:t>
            </a:r>
            <a:r>
              <a:rPr lang="fr-FR" altLang="fr-FR" sz="2400">
                <a:latin typeface="Calibri" panose="020F0502020204030204" pitchFamily="34" charset="0"/>
              </a:rPr>
              <a:t>des nutriments: azote, phosphore…</a:t>
            </a: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fr-FR" altLang="fr-FR" sz="2400" b="1">
                <a:latin typeface="Calibri" panose="020F0502020204030204" pitchFamily="34" charset="0"/>
              </a:rPr>
              <a:t>Rôle de filtre </a:t>
            </a:r>
            <a:r>
              <a:rPr lang="fr-FR" altLang="fr-FR" sz="2400">
                <a:latin typeface="Calibri" panose="020F0502020204030204" pitchFamily="34" charset="0"/>
              </a:rPr>
              <a:t>de polluants de synthèse: phytosanitaires…</a:t>
            </a: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fr-FR" altLang="fr-FR" sz="2400">
                <a:latin typeface="Calibri" panose="020F0502020204030204" pitchFamily="34" charset="0"/>
              </a:rPr>
              <a:t>Ralentisseur de crues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468" y="38100"/>
            <a:ext cx="723479" cy="7747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249468" cy="850900"/>
          </a:xfrm>
          <a:prstGeom prst="rect">
            <a:avLst/>
          </a:prstGeom>
          <a:solidFill>
            <a:srgbClr val="2734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grpSp>
        <p:nvGrpSpPr>
          <p:cNvPr id="8" name="Groupe 7"/>
          <p:cNvGrpSpPr/>
          <p:nvPr/>
        </p:nvGrpSpPr>
        <p:grpSpPr>
          <a:xfrm>
            <a:off x="0" y="0"/>
            <a:ext cx="9144000" cy="850900"/>
            <a:chOff x="-52275" y="0"/>
            <a:chExt cx="9653475" cy="850900"/>
          </a:xfrm>
        </p:grpSpPr>
        <p:sp>
          <p:nvSpPr>
            <p:cNvPr id="9" name="Rectangle 8"/>
            <p:cNvSpPr/>
            <p:nvPr/>
          </p:nvSpPr>
          <p:spPr>
            <a:xfrm>
              <a:off x="974882" y="0"/>
              <a:ext cx="8626318" cy="850900"/>
            </a:xfrm>
            <a:prstGeom prst="rect">
              <a:avLst/>
            </a:prstGeom>
            <a:solidFill>
              <a:srgbClr val="273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dirty="0" smtClean="0"/>
                <a:t>Rôle des berges de cours d’eau</a:t>
              </a:r>
              <a:endParaRPr lang="fr-FR" sz="3200" b="1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11093" y="0"/>
              <a:ext cx="763789" cy="850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1" name="Image 10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1093" y="38100"/>
              <a:ext cx="763789" cy="774700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-52275" y="0"/>
              <a:ext cx="263368" cy="850900"/>
            </a:xfrm>
            <a:prstGeom prst="rect">
              <a:avLst/>
            </a:prstGeom>
            <a:solidFill>
              <a:srgbClr val="273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416649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re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922338"/>
          </a:xfrm>
        </p:spPr>
        <p:txBody>
          <a:bodyPr/>
          <a:lstStyle/>
          <a:p>
            <a:r>
              <a:rPr lang="fr-FR" altLang="fr-FR" smtClean="0"/>
              <a:t>Franchissements</a:t>
            </a:r>
          </a:p>
        </p:txBody>
      </p:sp>
      <p:pic>
        <p:nvPicPr>
          <p:cNvPr id="11" name="Image 10" descr="P4170403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11750" y="3833813"/>
            <a:ext cx="4032250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e 6"/>
          <p:cNvGrpSpPr/>
          <p:nvPr/>
        </p:nvGrpSpPr>
        <p:grpSpPr>
          <a:xfrm>
            <a:off x="0" y="0"/>
            <a:ext cx="9144000" cy="850900"/>
            <a:chOff x="-52275" y="0"/>
            <a:chExt cx="9653475" cy="850900"/>
          </a:xfrm>
        </p:grpSpPr>
        <p:sp>
          <p:nvSpPr>
            <p:cNvPr id="8" name="Rectangle 7"/>
            <p:cNvSpPr/>
            <p:nvPr/>
          </p:nvSpPr>
          <p:spPr>
            <a:xfrm>
              <a:off x="974882" y="0"/>
              <a:ext cx="8626318" cy="850900"/>
            </a:xfrm>
            <a:prstGeom prst="rect">
              <a:avLst/>
            </a:prstGeom>
            <a:solidFill>
              <a:srgbClr val="273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dirty="0" smtClean="0">
                  <a:solidFill>
                    <a:schemeClr val="bg1"/>
                  </a:solidFill>
                </a:rPr>
                <a:t>Aménagement des franchissements</a:t>
              </a:r>
              <a:endParaRPr lang="fr-FR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11093" y="0"/>
              <a:ext cx="763789" cy="850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0" name="Image 9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1093" y="38100"/>
              <a:ext cx="763789" cy="774700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-52275" y="0"/>
              <a:ext cx="263368" cy="850900"/>
            </a:xfrm>
            <a:prstGeom prst="rect">
              <a:avLst/>
            </a:prstGeom>
            <a:solidFill>
              <a:srgbClr val="273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3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650" y="922338"/>
            <a:ext cx="3867150" cy="3508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1694" y="987941"/>
            <a:ext cx="3652838" cy="2708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9850" y="4295775"/>
            <a:ext cx="5000625" cy="256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5157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re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857250"/>
          </a:xfrm>
        </p:spPr>
        <p:txBody>
          <a:bodyPr/>
          <a:lstStyle/>
          <a:p>
            <a:pPr eaLnBrk="1" hangingPunct="1"/>
            <a:r>
              <a:rPr lang="fr-FR" altLang="fr-FR" smtClean="0"/>
              <a:t>Rôles et intérêt de la ripisylve</a:t>
            </a:r>
          </a:p>
        </p:txBody>
      </p:sp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313" y="857250"/>
            <a:ext cx="4375150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72000" y="857250"/>
            <a:ext cx="4310063" cy="3668713"/>
          </a:xfrm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14313" y="4572000"/>
            <a:ext cx="82296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fr-FR" altLang="fr-FR" sz="2400" b="1">
                <a:latin typeface="Calibri" panose="020F0502020204030204" pitchFamily="34" charset="0"/>
              </a:rPr>
              <a:t>Apport de nourriture</a:t>
            </a:r>
            <a:r>
              <a:rPr lang="fr-FR" altLang="fr-FR" sz="2400">
                <a:latin typeface="Calibri" panose="020F0502020204030204" pitchFamily="34" charset="0"/>
              </a:rPr>
              <a:t> à la base de la chaîne alimentaire aquatique (feuilles, insectes…)</a:t>
            </a:r>
            <a:r>
              <a:rPr lang="fr-FR" altLang="fr-FR" sz="2400" b="1">
                <a:latin typeface="Calibri" panose="020F0502020204030204" pitchFamily="34" charset="0"/>
              </a:rPr>
              <a:t> </a:t>
            </a: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fr-FR" altLang="fr-FR" sz="2400" b="1">
                <a:latin typeface="Calibri" panose="020F0502020204030204" pitchFamily="34" charset="0"/>
              </a:rPr>
              <a:t>Rôle clé de la morphologie</a:t>
            </a:r>
            <a:r>
              <a:rPr lang="fr-FR" altLang="fr-FR" sz="2400">
                <a:latin typeface="Calibri" panose="020F0502020204030204" pitchFamily="34" charset="0"/>
              </a:rPr>
              <a:t> des cours d’eau (= maintien des berges + création d’abris racinaire et bois mort)</a:t>
            </a:r>
            <a:r>
              <a:rPr lang="fr-FR" altLang="fr-FR" sz="2400" b="1">
                <a:latin typeface="Calibri" panose="020F0502020204030204" pitchFamily="34" charset="0"/>
              </a:rPr>
              <a:t> </a:t>
            </a: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fr-FR" altLang="fr-FR" sz="2400" b="1">
                <a:latin typeface="Calibri" panose="020F0502020204030204" pitchFamily="34" charset="0"/>
              </a:rPr>
              <a:t>Rôle capital d’ombrage</a:t>
            </a:r>
            <a:r>
              <a:rPr lang="fr-FR" altLang="fr-FR" sz="2400">
                <a:latin typeface="Calibri" panose="020F0502020204030204" pitchFamily="34" charset="0"/>
              </a:rPr>
              <a:t> sur le cours d’eau =&gt; régulation thermique</a:t>
            </a: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–"/>
            </a:pPr>
            <a:endParaRPr lang="fr-FR" altLang="fr-FR" sz="2400">
              <a:latin typeface="Calibri" panose="020F0502020204030204" pitchFamily="34" charset="0"/>
            </a:endParaRP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–"/>
            </a:pPr>
            <a:endParaRPr lang="fr-FR" altLang="fr-FR" sz="2400">
              <a:latin typeface="Calibri" panose="020F0502020204030204" pitchFamily="34" charset="0"/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0" y="0"/>
            <a:ext cx="9144000" cy="850900"/>
            <a:chOff x="-52275" y="0"/>
            <a:chExt cx="9653475" cy="850900"/>
          </a:xfrm>
        </p:grpSpPr>
        <p:sp>
          <p:nvSpPr>
            <p:cNvPr id="7" name="Rectangle 6"/>
            <p:cNvSpPr/>
            <p:nvPr/>
          </p:nvSpPr>
          <p:spPr>
            <a:xfrm>
              <a:off x="974882" y="0"/>
              <a:ext cx="8626318" cy="850900"/>
            </a:xfrm>
            <a:prstGeom prst="rect">
              <a:avLst/>
            </a:prstGeom>
            <a:solidFill>
              <a:srgbClr val="273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dirty="0" smtClean="0"/>
                <a:t>Rôle des berges de cours d’eau</a:t>
              </a:r>
              <a:endParaRPr lang="fr-FR" sz="3200" b="1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11093" y="0"/>
              <a:ext cx="763789" cy="850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1093" y="38100"/>
              <a:ext cx="763789" cy="774700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-52275" y="0"/>
              <a:ext cx="263368" cy="850900"/>
            </a:xfrm>
            <a:prstGeom prst="rect">
              <a:avLst/>
            </a:prstGeom>
            <a:solidFill>
              <a:srgbClr val="273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096749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re 1"/>
          <p:cNvSpPr>
            <a:spLocks noGrp="1"/>
          </p:cNvSpPr>
          <p:nvPr>
            <p:ph type="ctrTitle"/>
          </p:nvPr>
        </p:nvSpPr>
        <p:spPr>
          <a:xfrm>
            <a:off x="714375" y="2286000"/>
            <a:ext cx="7772400" cy="2000250"/>
          </a:xfrm>
        </p:spPr>
        <p:txBody>
          <a:bodyPr/>
          <a:lstStyle/>
          <a:p>
            <a:pPr eaLnBrk="1" hangingPunct="1"/>
            <a:r>
              <a:rPr lang="fr-FR" altLang="fr-FR" dirty="0" smtClean="0">
                <a:solidFill>
                  <a:srgbClr val="002060"/>
                </a:solidFill>
              </a:rPr>
              <a:t>Quel mode de gestion adopter?</a:t>
            </a:r>
          </a:p>
        </p:txBody>
      </p:sp>
      <p:grpSp>
        <p:nvGrpSpPr>
          <p:cNvPr id="3" name="Groupe 2"/>
          <p:cNvGrpSpPr/>
          <p:nvPr/>
        </p:nvGrpSpPr>
        <p:grpSpPr>
          <a:xfrm>
            <a:off x="0" y="0"/>
            <a:ext cx="9144000" cy="850900"/>
            <a:chOff x="-52275" y="0"/>
            <a:chExt cx="9653475" cy="850900"/>
          </a:xfrm>
        </p:grpSpPr>
        <p:sp>
          <p:nvSpPr>
            <p:cNvPr id="4" name="Rectangle 3"/>
            <p:cNvSpPr/>
            <p:nvPr/>
          </p:nvSpPr>
          <p:spPr>
            <a:xfrm>
              <a:off x="974882" y="0"/>
              <a:ext cx="8626318" cy="850900"/>
            </a:xfrm>
            <a:prstGeom prst="rect">
              <a:avLst/>
            </a:prstGeom>
            <a:solidFill>
              <a:srgbClr val="273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b="1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211093" y="0"/>
              <a:ext cx="763789" cy="850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1093" y="38100"/>
              <a:ext cx="763789" cy="774700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52275" y="0"/>
              <a:ext cx="263368" cy="850900"/>
            </a:xfrm>
            <a:prstGeom prst="rect">
              <a:avLst/>
            </a:prstGeom>
            <a:solidFill>
              <a:srgbClr val="273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50514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 smtClean="0"/>
          </a:p>
        </p:txBody>
      </p:sp>
      <p:sp>
        <p:nvSpPr>
          <p:cNvPr id="17411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fr-FR" altLang="fr-FR" smtClean="0"/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Connecteur droit 4"/>
          <p:cNvCxnSpPr/>
          <p:nvPr/>
        </p:nvCxnSpPr>
        <p:spPr>
          <a:xfrm rot="10800000" flipV="1">
            <a:off x="142875" y="0"/>
            <a:ext cx="9001125" cy="68072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84475" cy="364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Connecteur droit 5"/>
          <p:cNvCxnSpPr/>
          <p:nvPr/>
        </p:nvCxnSpPr>
        <p:spPr>
          <a:xfrm>
            <a:off x="214313" y="0"/>
            <a:ext cx="8643937" cy="664368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4" descr="http://www.allliance.com/images/smilies/gros-pas-conten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72438" y="0"/>
            <a:ext cx="1071562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1969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Connecteur droit 6"/>
          <p:cNvCxnSpPr/>
          <p:nvPr/>
        </p:nvCxnSpPr>
        <p:spPr>
          <a:xfrm rot="10800000" flipV="1">
            <a:off x="214313" y="0"/>
            <a:ext cx="8929687" cy="68580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798" name="Picture 6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28938" y="4786313"/>
            <a:ext cx="3071812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9313" y="4786313"/>
            <a:ext cx="3000375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Connecteur droit 8"/>
          <p:cNvCxnSpPr/>
          <p:nvPr/>
        </p:nvCxnSpPr>
        <p:spPr>
          <a:xfrm>
            <a:off x="214313" y="0"/>
            <a:ext cx="8643937" cy="664368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4" descr="http://www.allliance.com/images/smilies/gros-pas-conten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72438" y="0"/>
            <a:ext cx="1071562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2040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 smtClean="0"/>
          </a:p>
        </p:txBody>
      </p:sp>
      <p:sp>
        <p:nvSpPr>
          <p:cNvPr id="1028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fr-FR" altLang="fr-FR" smtClean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57375" y="0"/>
            <a:ext cx="7286625" cy="549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5842" name="Object 2"/>
          <p:cNvGraphicFramePr>
            <a:graphicFrameLocks noChangeAspect="1"/>
          </p:cNvGraphicFramePr>
          <p:nvPr/>
        </p:nvGraphicFramePr>
        <p:xfrm>
          <a:off x="0" y="2241550"/>
          <a:ext cx="3511550" cy="461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Image Photo Editor" r:id="rId4" imgW="4123810" imgH="5420482" progId="">
                  <p:embed/>
                </p:oleObj>
              </mc:Choice>
              <mc:Fallback>
                <p:oleObj name="Image Photo Editor" r:id="rId4" imgW="4123810" imgH="5420482" progId="">
                  <p:embed/>
                  <p:pic>
                    <p:nvPicPr>
                      <p:cNvPr id="3584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241550"/>
                        <a:ext cx="3511550" cy="461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Connecteur droit 5"/>
          <p:cNvCxnSpPr/>
          <p:nvPr/>
        </p:nvCxnSpPr>
        <p:spPr>
          <a:xfrm rot="10800000" flipV="1">
            <a:off x="214313" y="0"/>
            <a:ext cx="8929687" cy="68580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>
            <a:off x="214313" y="0"/>
            <a:ext cx="8643937" cy="664368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844" name="Picture 4" descr="http://www.allliance.com/images/smilies/gros-pas-content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72438" y="0"/>
            <a:ext cx="1071562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3128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re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1143000"/>
          </a:xfrm>
        </p:spPr>
        <p:txBody>
          <a:bodyPr/>
          <a:lstStyle/>
          <a:p>
            <a:pPr eaLnBrk="1" hangingPunct="1"/>
            <a:r>
              <a:rPr lang="fr-FR" altLang="fr-FR" dirty="0" smtClean="0"/>
              <a:t>Bilan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63" y="889000"/>
            <a:ext cx="8229600" cy="5468938"/>
          </a:xfrm>
        </p:spPr>
        <p:txBody>
          <a:bodyPr>
            <a:normAutofit/>
          </a:bodyPr>
          <a:lstStyle/>
          <a:p>
            <a:pPr eaLnBrk="1" hangingPunct="1"/>
            <a:r>
              <a:rPr lang="fr-FR" altLang="fr-FR" sz="2400" dirty="0" smtClean="0"/>
              <a:t>Maintenir la ripisylve existante sur une bande de 2 à 3 mètres au minimum</a:t>
            </a:r>
          </a:p>
          <a:p>
            <a:pPr eaLnBrk="1" hangingPunct="1"/>
            <a:r>
              <a:rPr lang="fr-FR" altLang="fr-FR" sz="2400" dirty="0" smtClean="0"/>
              <a:t>Des coupes sont possibles mais doivent maintenir une densité suffisante et assurer la diversité d’âges et d’espèces.</a:t>
            </a:r>
          </a:p>
          <a:p>
            <a:pPr eaLnBrk="1" hangingPunct="1"/>
            <a:r>
              <a:rPr lang="fr-FR" altLang="fr-FR" sz="2400" dirty="0" smtClean="0"/>
              <a:t>Des plantations peuvent être envisagées avec des essences locales: aulne, frêne…</a:t>
            </a:r>
          </a:p>
        </p:txBody>
      </p:sp>
      <p:grpSp>
        <p:nvGrpSpPr>
          <p:cNvPr id="4" name="Groupe 3"/>
          <p:cNvGrpSpPr/>
          <p:nvPr/>
        </p:nvGrpSpPr>
        <p:grpSpPr>
          <a:xfrm>
            <a:off x="0" y="0"/>
            <a:ext cx="9144000" cy="850900"/>
            <a:chOff x="-52275" y="0"/>
            <a:chExt cx="9653475" cy="850900"/>
          </a:xfrm>
        </p:grpSpPr>
        <p:sp>
          <p:nvSpPr>
            <p:cNvPr id="5" name="Rectangle 4"/>
            <p:cNvSpPr/>
            <p:nvPr/>
          </p:nvSpPr>
          <p:spPr>
            <a:xfrm>
              <a:off x="974882" y="0"/>
              <a:ext cx="8626318" cy="850900"/>
            </a:xfrm>
            <a:prstGeom prst="rect">
              <a:avLst/>
            </a:prstGeom>
            <a:solidFill>
              <a:srgbClr val="273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dirty="0" smtClean="0"/>
                <a:t>Bilan</a:t>
              </a:r>
              <a:endParaRPr lang="fr-FR" sz="3200" b="1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211093" y="0"/>
              <a:ext cx="763789" cy="850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1093" y="38100"/>
              <a:ext cx="763789" cy="774700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-52275" y="0"/>
              <a:ext cx="263368" cy="850900"/>
            </a:xfrm>
            <a:prstGeom prst="rect">
              <a:avLst/>
            </a:prstGeom>
            <a:solidFill>
              <a:srgbClr val="273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502" y="3370786"/>
            <a:ext cx="6108721" cy="3487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547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Image 3" descr="044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60350"/>
            <a:ext cx="4603750" cy="306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Image 5" descr="087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Image 6" descr="110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44900"/>
            <a:ext cx="4572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2" descr="http://blog.ombrenoire.net/wp-content/uploads/2008/02/800px-smileysvg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15250" y="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699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3689</TotalTime>
  <Words>347</Words>
  <Application>Microsoft Office PowerPoint</Application>
  <PresentationFormat>Affichage à l'écran (4:3)</PresentationFormat>
  <Paragraphs>42</Paragraphs>
  <Slides>20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Wingdings</vt:lpstr>
      <vt:lpstr>Thème Office</vt:lpstr>
      <vt:lpstr>Image Photo Editor</vt:lpstr>
      <vt:lpstr>Présentation PowerPoint</vt:lpstr>
      <vt:lpstr>Présentation PowerPoint</vt:lpstr>
      <vt:lpstr>Rôles et intérêt de la ripisylve</vt:lpstr>
      <vt:lpstr>Quel mode de gestion adopter?</vt:lpstr>
      <vt:lpstr>Présentation PowerPoint</vt:lpstr>
      <vt:lpstr>Présentation PowerPoint</vt:lpstr>
      <vt:lpstr>Présentation PowerPoint</vt:lpstr>
      <vt:lpstr>Bilan</vt:lpstr>
      <vt:lpstr>Présentation PowerPoint</vt:lpstr>
      <vt:lpstr>Présentation PowerPoint</vt:lpstr>
      <vt:lpstr>Présentation PowerPoint</vt:lpstr>
      <vt:lpstr>Perturbation de la qualité de l’eau</vt:lpstr>
      <vt:lpstr>Présentation PowerPoint</vt:lpstr>
      <vt:lpstr>Impacts physiques</vt:lpstr>
      <vt:lpstr>Quel mode de gestion adopter?</vt:lpstr>
      <vt:lpstr>Quel mode de gestion adopter?</vt:lpstr>
      <vt:lpstr>Présentation PowerPoint</vt:lpstr>
      <vt:lpstr>Présentation PowerPoint</vt:lpstr>
      <vt:lpstr>Présentation PowerPoint</vt:lpstr>
      <vt:lpstr>Franchissements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Federation Peche</dc:creator>
  <cp:lastModifiedBy>Federation Peche</cp:lastModifiedBy>
  <cp:revision>373</cp:revision>
  <dcterms:created xsi:type="dcterms:W3CDTF">2016-12-14T13:28:12Z</dcterms:created>
  <dcterms:modified xsi:type="dcterms:W3CDTF">2018-04-13T12:26:31Z</dcterms:modified>
</cp:coreProperties>
</file>