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0" r:id="rId1"/>
  </p:sldMasterIdLst>
  <p:notesMasterIdLst>
    <p:notesMasterId r:id="rId22"/>
  </p:notesMasterIdLst>
  <p:sldIdLst>
    <p:sldId id="364" r:id="rId2"/>
    <p:sldId id="365" r:id="rId3"/>
    <p:sldId id="366" r:id="rId4"/>
    <p:sldId id="367" r:id="rId5"/>
    <p:sldId id="368" r:id="rId6"/>
    <p:sldId id="369" r:id="rId7"/>
    <p:sldId id="370" r:id="rId8"/>
    <p:sldId id="371" r:id="rId9"/>
    <p:sldId id="372" r:id="rId10"/>
    <p:sldId id="373" r:id="rId11"/>
    <p:sldId id="374" r:id="rId12"/>
    <p:sldId id="375" r:id="rId13"/>
    <p:sldId id="376" r:id="rId14"/>
    <p:sldId id="378" r:id="rId15"/>
    <p:sldId id="384" r:id="rId16"/>
    <p:sldId id="379" r:id="rId17"/>
    <p:sldId id="380" r:id="rId18"/>
    <p:sldId id="382" r:id="rId19"/>
    <p:sldId id="383" r:id="rId20"/>
    <p:sldId id="381" r:id="rId21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73484"/>
    <a:srgbClr val="0000FF"/>
    <a:srgbClr val="273383"/>
    <a:srgbClr val="00FF00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26" d="100"/>
          <a:sy n="126" d="100"/>
        </p:scale>
        <p:origin x="1092" y="12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25DBFCB-31C8-4909-BC20-2E661C6ECB01}" type="datetimeFigureOut">
              <a:rPr lang="fr-FR" smtClean="0"/>
              <a:pPr/>
              <a:t>13/04/2018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F790D69-4C93-4D2A-94A6-21337F3E1078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674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2003E2-F833-4FD5-B17A-FEB2911FC07D}" type="datetimeFigureOut">
              <a:rPr lang="fr-FR" smtClean="0"/>
              <a:pPr/>
              <a:t>13/04/2018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B5991-9D22-497C-B289-FB51CE7C3389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777736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2003E2-F833-4FD5-B17A-FEB2911FC07D}" type="datetimeFigureOut">
              <a:rPr lang="fr-FR" smtClean="0"/>
              <a:pPr/>
              <a:t>13/04/2018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B5991-9D22-497C-B289-FB51CE7C3389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671558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2003E2-F833-4FD5-B17A-FEB2911FC07D}" type="datetimeFigureOut">
              <a:rPr lang="fr-FR" smtClean="0"/>
              <a:pPr/>
              <a:t>13/04/2018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B5991-9D22-497C-B289-FB51CE7C3389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134681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2003E2-F833-4FD5-B17A-FEB2911FC07D}" type="datetimeFigureOut">
              <a:rPr lang="fr-FR" smtClean="0"/>
              <a:pPr/>
              <a:t>13/04/2018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B5991-9D22-497C-B289-FB51CE7C3389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32651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2003E2-F833-4FD5-B17A-FEB2911FC07D}" type="datetimeFigureOut">
              <a:rPr lang="fr-FR" smtClean="0"/>
              <a:pPr/>
              <a:t>13/04/2018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B5991-9D22-497C-B289-FB51CE7C3389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675096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2003E2-F833-4FD5-B17A-FEB2911FC07D}" type="datetimeFigureOut">
              <a:rPr lang="fr-FR" smtClean="0"/>
              <a:pPr/>
              <a:t>13/04/2018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B5991-9D22-497C-B289-FB51CE7C3389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303686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2003E2-F833-4FD5-B17A-FEB2911FC07D}" type="datetimeFigureOut">
              <a:rPr lang="fr-FR" smtClean="0"/>
              <a:pPr/>
              <a:t>13/04/2018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B5991-9D22-497C-B289-FB51CE7C3389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316702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2003E2-F833-4FD5-B17A-FEB2911FC07D}" type="datetimeFigureOut">
              <a:rPr lang="fr-FR" smtClean="0"/>
              <a:pPr/>
              <a:t>13/04/2018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B5991-9D22-497C-B289-FB51CE7C3389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670561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2003E2-F833-4FD5-B17A-FEB2911FC07D}" type="datetimeFigureOut">
              <a:rPr lang="fr-FR" smtClean="0"/>
              <a:pPr/>
              <a:t>13/04/2018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B5991-9D22-497C-B289-FB51CE7C3389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653532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2003E2-F833-4FD5-B17A-FEB2911FC07D}" type="datetimeFigureOut">
              <a:rPr lang="fr-FR" smtClean="0"/>
              <a:pPr/>
              <a:t>13/04/2018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B5991-9D22-497C-B289-FB51CE7C3389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726325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2003E2-F833-4FD5-B17A-FEB2911FC07D}" type="datetimeFigureOut">
              <a:rPr lang="fr-FR" smtClean="0"/>
              <a:pPr/>
              <a:t>13/04/2018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B5991-9D22-497C-B289-FB51CE7C3389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680064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2003E2-F833-4FD5-B17A-FEB2911FC07D}" type="datetimeFigureOut">
              <a:rPr lang="fr-FR" smtClean="0"/>
              <a:pPr/>
              <a:t>13/04/2018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AB5991-9D22-497C-B289-FB51CE7C3389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110713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jpe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8.jpeg"/><Relationship Id="rId5" Type="http://schemas.openxmlformats.org/officeDocument/2006/relationships/image" Target="../media/image12.png"/><Relationship Id="rId4" Type="http://schemas.openxmlformats.org/officeDocument/2006/relationships/oleObject" Target="../embeddings/oleObject1.bin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7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1207" y="967935"/>
            <a:ext cx="7853420" cy="58900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9468" y="38100"/>
            <a:ext cx="723479" cy="7747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0" y="0"/>
            <a:ext cx="249468" cy="850900"/>
          </a:xfrm>
          <a:prstGeom prst="rect">
            <a:avLst/>
          </a:prstGeom>
          <a:solidFill>
            <a:srgbClr val="27348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6" name="Groupe 5"/>
          <p:cNvGrpSpPr/>
          <p:nvPr/>
        </p:nvGrpSpPr>
        <p:grpSpPr>
          <a:xfrm>
            <a:off x="0" y="0"/>
            <a:ext cx="9144000" cy="850900"/>
            <a:chOff x="-52275" y="0"/>
            <a:chExt cx="9653475" cy="850900"/>
          </a:xfrm>
        </p:grpSpPr>
        <p:sp>
          <p:nvSpPr>
            <p:cNvPr id="7" name="Rectangle 6"/>
            <p:cNvSpPr/>
            <p:nvPr/>
          </p:nvSpPr>
          <p:spPr>
            <a:xfrm>
              <a:off x="974882" y="0"/>
              <a:ext cx="8626318" cy="850900"/>
            </a:xfrm>
            <a:prstGeom prst="rect">
              <a:avLst/>
            </a:prstGeom>
            <a:solidFill>
              <a:srgbClr val="27348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3200" b="1" dirty="0" smtClean="0"/>
                <a:t>Rôle des berges de cours d’eau</a:t>
              </a:r>
              <a:endParaRPr lang="fr-FR" sz="3200" b="1" dirty="0"/>
            </a:p>
          </p:txBody>
        </p:sp>
        <p:sp>
          <p:nvSpPr>
            <p:cNvPr id="8" name="Rectangle 7"/>
            <p:cNvSpPr/>
            <p:nvPr/>
          </p:nvSpPr>
          <p:spPr>
            <a:xfrm>
              <a:off x="211093" y="0"/>
              <a:ext cx="763789" cy="8509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pic>
          <p:nvPicPr>
            <p:cNvPr id="9" name="Image 8"/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11093" y="38100"/>
              <a:ext cx="763789" cy="774700"/>
            </a:xfrm>
            <a:prstGeom prst="rect">
              <a:avLst/>
            </a:prstGeom>
          </p:spPr>
        </p:pic>
        <p:sp>
          <p:nvSpPr>
            <p:cNvPr id="10" name="Rectangle 9"/>
            <p:cNvSpPr/>
            <p:nvPr/>
          </p:nvSpPr>
          <p:spPr>
            <a:xfrm>
              <a:off x="-52275" y="0"/>
              <a:ext cx="263368" cy="850900"/>
            </a:xfrm>
            <a:prstGeom prst="rect">
              <a:avLst/>
            </a:prstGeom>
            <a:solidFill>
              <a:srgbClr val="27348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</p:spTree>
    <p:extLst>
      <p:ext uri="{BB962C8B-B14F-4D97-AF65-F5344CB8AC3E}">
        <p14:creationId xmlns:p14="http://schemas.microsoft.com/office/powerpoint/2010/main" val="4225221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7" name="Picture 2" descr="http://blog.ombrenoire.net/wp-content/uploads/2008/02/800px-smileysvg.pn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715250" y="0"/>
            <a:ext cx="1428750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96332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endParaRPr lang="fr-FR" dirty="0">
              <a:solidFill>
                <a:srgbClr val="002060"/>
              </a:solidFill>
            </a:endParaRPr>
          </a:p>
        </p:txBody>
      </p:sp>
      <p:pic>
        <p:nvPicPr>
          <p:cNvPr id="22531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71563" y="1571625"/>
            <a:ext cx="6881812" cy="5160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" name="Groupe 3"/>
          <p:cNvGrpSpPr/>
          <p:nvPr/>
        </p:nvGrpSpPr>
        <p:grpSpPr>
          <a:xfrm>
            <a:off x="0" y="0"/>
            <a:ext cx="9144000" cy="850900"/>
            <a:chOff x="-52275" y="0"/>
            <a:chExt cx="9653475" cy="850900"/>
          </a:xfrm>
        </p:grpSpPr>
        <p:sp>
          <p:nvSpPr>
            <p:cNvPr id="5" name="Rectangle 4"/>
            <p:cNvSpPr/>
            <p:nvPr/>
          </p:nvSpPr>
          <p:spPr>
            <a:xfrm>
              <a:off x="974882" y="0"/>
              <a:ext cx="8626318" cy="850900"/>
            </a:xfrm>
            <a:prstGeom prst="rect">
              <a:avLst/>
            </a:prstGeom>
            <a:solidFill>
              <a:srgbClr val="27348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2800" dirty="0">
                  <a:solidFill>
                    <a:schemeClr val="bg1"/>
                  </a:solidFill>
                </a:rPr>
                <a:t>La divagation du bétail dans le lit des cours d’eau</a:t>
              </a:r>
              <a:endParaRPr lang="fr-FR" sz="2800" b="1" dirty="0">
                <a:solidFill>
                  <a:schemeClr val="bg1"/>
                </a:solidFill>
              </a:endParaRPr>
            </a:p>
          </p:txBody>
        </p:sp>
        <p:sp>
          <p:nvSpPr>
            <p:cNvPr id="6" name="Rectangle 5"/>
            <p:cNvSpPr/>
            <p:nvPr/>
          </p:nvSpPr>
          <p:spPr>
            <a:xfrm>
              <a:off x="211093" y="0"/>
              <a:ext cx="763789" cy="8509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pic>
          <p:nvPicPr>
            <p:cNvPr id="7" name="Image 6"/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11093" y="38100"/>
              <a:ext cx="763789" cy="774700"/>
            </a:xfrm>
            <a:prstGeom prst="rect">
              <a:avLst/>
            </a:prstGeom>
          </p:spPr>
        </p:pic>
        <p:sp>
          <p:nvSpPr>
            <p:cNvPr id="8" name="Rectangle 7"/>
            <p:cNvSpPr/>
            <p:nvPr/>
          </p:nvSpPr>
          <p:spPr>
            <a:xfrm>
              <a:off x="-52275" y="0"/>
              <a:ext cx="263368" cy="850900"/>
            </a:xfrm>
            <a:prstGeom prst="rect">
              <a:avLst/>
            </a:prstGeom>
            <a:solidFill>
              <a:srgbClr val="27348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</p:spTree>
    <p:extLst>
      <p:ext uri="{BB962C8B-B14F-4D97-AF65-F5344CB8AC3E}">
        <p14:creationId xmlns:p14="http://schemas.microsoft.com/office/powerpoint/2010/main" val="4222248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re 1"/>
          <p:cNvSpPr>
            <a:spLocks noGrp="1"/>
          </p:cNvSpPr>
          <p:nvPr>
            <p:ph type="title"/>
          </p:nvPr>
        </p:nvSpPr>
        <p:spPr>
          <a:xfrm>
            <a:off x="428625" y="0"/>
            <a:ext cx="8229600" cy="868363"/>
          </a:xfrm>
        </p:spPr>
        <p:txBody>
          <a:bodyPr/>
          <a:lstStyle/>
          <a:p>
            <a:pPr eaLnBrk="1" hangingPunct="1"/>
            <a:r>
              <a:rPr lang="fr-FR" altLang="fr-FR" smtClean="0"/>
              <a:t>Perturbation de la qualité de l’eau</a:t>
            </a:r>
          </a:p>
        </p:txBody>
      </p:sp>
      <p:pic>
        <p:nvPicPr>
          <p:cNvPr id="2457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857250"/>
            <a:ext cx="4667250" cy="281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0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32338" y="857250"/>
            <a:ext cx="4411662" cy="278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1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576" y="4005064"/>
            <a:ext cx="4703762" cy="275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Imag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04755" y="4102496"/>
            <a:ext cx="4266828" cy="2555135"/>
          </a:xfrm>
          <a:prstGeom prst="rect">
            <a:avLst/>
          </a:prstGeom>
        </p:spPr>
      </p:pic>
      <p:grpSp>
        <p:nvGrpSpPr>
          <p:cNvPr id="8" name="Groupe 7"/>
          <p:cNvGrpSpPr/>
          <p:nvPr/>
        </p:nvGrpSpPr>
        <p:grpSpPr>
          <a:xfrm>
            <a:off x="0" y="0"/>
            <a:ext cx="9144000" cy="850900"/>
            <a:chOff x="-52275" y="0"/>
            <a:chExt cx="9653475" cy="850900"/>
          </a:xfrm>
        </p:grpSpPr>
        <p:sp>
          <p:nvSpPr>
            <p:cNvPr id="9" name="Rectangle 8"/>
            <p:cNvSpPr/>
            <p:nvPr/>
          </p:nvSpPr>
          <p:spPr>
            <a:xfrm>
              <a:off x="974882" y="0"/>
              <a:ext cx="8626318" cy="850900"/>
            </a:xfrm>
            <a:prstGeom prst="rect">
              <a:avLst/>
            </a:prstGeom>
            <a:solidFill>
              <a:srgbClr val="27348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2800" dirty="0" smtClean="0">
                  <a:solidFill>
                    <a:schemeClr val="bg1"/>
                  </a:solidFill>
                </a:rPr>
                <a:t>Perturbation de la qualité de l’eau</a:t>
              </a:r>
              <a:endParaRPr lang="fr-FR" sz="2800" b="1" dirty="0">
                <a:solidFill>
                  <a:schemeClr val="bg1"/>
                </a:solidFill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211093" y="0"/>
              <a:ext cx="763789" cy="8509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pic>
          <p:nvPicPr>
            <p:cNvPr id="11" name="Image 10"/>
            <p:cNvPicPr>
              <a:picLocks noChangeAspect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11093" y="38100"/>
              <a:ext cx="763789" cy="774700"/>
            </a:xfrm>
            <a:prstGeom prst="rect">
              <a:avLst/>
            </a:prstGeom>
          </p:spPr>
        </p:pic>
        <p:sp>
          <p:nvSpPr>
            <p:cNvPr id="12" name="Rectangle 11"/>
            <p:cNvSpPr/>
            <p:nvPr/>
          </p:nvSpPr>
          <p:spPr>
            <a:xfrm>
              <a:off x="-52275" y="0"/>
              <a:ext cx="263368" cy="850900"/>
            </a:xfrm>
            <a:prstGeom prst="rect">
              <a:avLst/>
            </a:prstGeom>
            <a:solidFill>
              <a:srgbClr val="27348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</p:spTree>
    <p:extLst>
      <p:ext uri="{BB962C8B-B14F-4D97-AF65-F5344CB8AC3E}">
        <p14:creationId xmlns:p14="http://schemas.microsoft.com/office/powerpoint/2010/main" val="2699784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49468" y="1122218"/>
            <a:ext cx="6686550" cy="6116782"/>
          </a:xfrm>
        </p:spPr>
        <p:txBody>
          <a:bodyPr>
            <a:normAutofit/>
          </a:bodyPr>
          <a:lstStyle/>
          <a:p>
            <a:r>
              <a:rPr lang="fr-FR" b="1" dirty="0" smtClean="0"/>
              <a:t> </a:t>
            </a:r>
            <a:r>
              <a:rPr lang="fr-FR" sz="2400" b="1" dirty="0" smtClean="0"/>
              <a:t>Risque de contamination des animaux</a:t>
            </a:r>
            <a:r>
              <a:rPr lang="fr-FR" sz="2400" dirty="0" smtClean="0"/>
              <a:t>:</a:t>
            </a:r>
          </a:p>
          <a:p>
            <a:pPr lvl="1"/>
            <a:r>
              <a:rPr lang="fr-FR" sz="2400" dirty="0" smtClean="0"/>
              <a:t> Long séjour dans l’eau = piétin, blessures aux membres,</a:t>
            </a:r>
          </a:p>
          <a:p>
            <a:pPr lvl="1"/>
            <a:r>
              <a:rPr lang="fr-FR" sz="2400" dirty="0" smtClean="0"/>
              <a:t>Excréments dans l’eau = pathologies (ex: mammites, Diarrhée Virale Bovine et leptospirose, </a:t>
            </a:r>
            <a:r>
              <a:rPr lang="fr-FR" sz="2400" dirty="0" err="1" smtClean="0"/>
              <a:t>paratuberculose</a:t>
            </a:r>
            <a:r>
              <a:rPr lang="fr-FR" sz="2400" dirty="0" smtClean="0"/>
              <a:t>, salmonellose et douve du foie…)</a:t>
            </a:r>
          </a:p>
          <a:p>
            <a:pPr lvl="1"/>
            <a:endParaRPr lang="fr-FR" dirty="0"/>
          </a:p>
          <a:p>
            <a:r>
              <a:rPr lang="fr-FR" sz="2400" b="1" dirty="0" smtClean="0"/>
              <a:t>Baisse </a:t>
            </a:r>
            <a:r>
              <a:rPr lang="fr-FR" sz="2400" b="1" dirty="0"/>
              <a:t>de rendement:</a:t>
            </a:r>
          </a:p>
          <a:p>
            <a:pPr lvl="1"/>
            <a:r>
              <a:rPr lang="fr-FR" sz="2400" dirty="0"/>
              <a:t>Les animaux boivent moins d’eau lorsqu’elle est de piètre </a:t>
            </a:r>
            <a:r>
              <a:rPr lang="fr-FR" sz="2400" dirty="0" smtClean="0"/>
              <a:t>qualité (CA Haute Loire, CA 2 Sèvres)</a:t>
            </a:r>
            <a:endParaRPr lang="fr-FR" sz="2400" dirty="0"/>
          </a:p>
          <a:p>
            <a:pPr lvl="1"/>
            <a:r>
              <a:rPr lang="fr-FR" sz="2400" dirty="0"/>
              <a:t>Après aménagement des points d’eau, augmentation de la production laitière (+10% CA Deux Sèvres) et de la croissance des veaux et broutards (+5 à +30% PNR </a:t>
            </a:r>
            <a:r>
              <a:rPr lang="fr-FR" sz="2400" dirty="0" smtClean="0"/>
              <a:t>Morvan, +9% en Alberta )</a:t>
            </a:r>
            <a:endParaRPr lang="fr-FR" sz="2400" dirty="0"/>
          </a:p>
          <a:p>
            <a:pPr lvl="1"/>
            <a:endParaRPr lang="fr-FR" dirty="0" smtClean="0"/>
          </a:p>
        </p:txBody>
      </p:sp>
      <p:grpSp>
        <p:nvGrpSpPr>
          <p:cNvPr id="4" name="Groupe 3"/>
          <p:cNvGrpSpPr/>
          <p:nvPr/>
        </p:nvGrpSpPr>
        <p:grpSpPr>
          <a:xfrm>
            <a:off x="0" y="0"/>
            <a:ext cx="9144000" cy="850900"/>
            <a:chOff x="-52275" y="0"/>
            <a:chExt cx="9653475" cy="850900"/>
          </a:xfrm>
        </p:grpSpPr>
        <p:sp>
          <p:nvSpPr>
            <p:cNvPr id="5" name="Rectangle 4"/>
            <p:cNvSpPr/>
            <p:nvPr/>
          </p:nvSpPr>
          <p:spPr>
            <a:xfrm>
              <a:off x="974882" y="0"/>
              <a:ext cx="8626318" cy="850900"/>
            </a:xfrm>
            <a:prstGeom prst="rect">
              <a:avLst/>
            </a:prstGeom>
            <a:solidFill>
              <a:srgbClr val="27348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2800" dirty="0" smtClean="0">
                  <a:solidFill>
                    <a:schemeClr val="bg1"/>
                  </a:solidFill>
                </a:rPr>
                <a:t>Quel impact sur l’activité agricole ?</a:t>
              </a:r>
              <a:endParaRPr lang="fr-FR" sz="2800" b="1" dirty="0">
                <a:solidFill>
                  <a:schemeClr val="bg1"/>
                </a:solidFill>
              </a:endParaRPr>
            </a:p>
          </p:txBody>
        </p:sp>
        <p:sp>
          <p:nvSpPr>
            <p:cNvPr id="6" name="Rectangle 5"/>
            <p:cNvSpPr/>
            <p:nvPr/>
          </p:nvSpPr>
          <p:spPr>
            <a:xfrm>
              <a:off x="211093" y="0"/>
              <a:ext cx="763789" cy="8509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pic>
          <p:nvPicPr>
            <p:cNvPr id="7" name="Image 6"/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11093" y="38100"/>
              <a:ext cx="763789" cy="774700"/>
            </a:xfrm>
            <a:prstGeom prst="rect">
              <a:avLst/>
            </a:prstGeom>
          </p:spPr>
        </p:pic>
        <p:sp>
          <p:nvSpPr>
            <p:cNvPr id="8" name="Rectangle 7"/>
            <p:cNvSpPr/>
            <p:nvPr/>
          </p:nvSpPr>
          <p:spPr>
            <a:xfrm>
              <a:off x="-52275" y="0"/>
              <a:ext cx="263368" cy="850900"/>
            </a:xfrm>
            <a:prstGeom prst="rect">
              <a:avLst/>
            </a:prstGeom>
            <a:solidFill>
              <a:srgbClr val="27348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pic>
        <p:nvPicPr>
          <p:cNvPr id="10" name="Imag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36018" y="850900"/>
            <a:ext cx="2305050" cy="2867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397318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68363"/>
          </a:xfrm>
        </p:spPr>
        <p:txBody>
          <a:bodyPr/>
          <a:lstStyle/>
          <a:p>
            <a:pPr eaLnBrk="1" hangingPunct="1"/>
            <a:r>
              <a:rPr lang="fr-FR" altLang="fr-FR" smtClean="0">
                <a:solidFill>
                  <a:srgbClr val="002060"/>
                </a:solidFill>
              </a:rPr>
              <a:t>Impacts physiques</a:t>
            </a:r>
          </a:p>
        </p:txBody>
      </p:sp>
      <p:sp>
        <p:nvSpPr>
          <p:cNvPr id="5" name="ZoneTexte 4"/>
          <p:cNvSpPr txBox="1">
            <a:spLocks noChangeArrowheads="1"/>
          </p:cNvSpPr>
          <p:nvPr/>
        </p:nvSpPr>
        <p:spPr bwMode="auto">
          <a:xfrm>
            <a:off x="642938" y="5143500"/>
            <a:ext cx="8501062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buFont typeface="Wingdings" panose="05000000000000000000" pitchFamily="2" charset="2"/>
              <a:buChar char="§"/>
            </a:pPr>
            <a:r>
              <a:rPr lang="fr-FR" altLang="fr-FR" sz="3200" dirty="0">
                <a:latin typeface="Calibri" panose="020F0502020204030204" pitchFamily="34" charset="0"/>
              </a:rPr>
              <a:t>Dégradation des habitats</a:t>
            </a:r>
          </a:p>
          <a:p>
            <a:pPr eaLnBrk="1" hangingPunct="1">
              <a:buFont typeface="Wingdings" panose="05000000000000000000" pitchFamily="2" charset="2"/>
              <a:buChar char="§"/>
            </a:pPr>
            <a:r>
              <a:rPr lang="fr-FR" altLang="fr-FR" sz="3200" dirty="0">
                <a:latin typeface="Calibri" panose="020F0502020204030204" pitchFamily="34" charset="0"/>
              </a:rPr>
              <a:t>Apports d’</a:t>
            </a:r>
            <a:r>
              <a:rPr lang="fr-FR" altLang="fr-FR" sz="3200" dirty="0" err="1">
                <a:latin typeface="Calibri" panose="020F0502020204030204" pitchFamily="34" charset="0"/>
              </a:rPr>
              <a:t>élements</a:t>
            </a:r>
            <a:r>
              <a:rPr lang="fr-FR" altLang="fr-FR" sz="3200" dirty="0">
                <a:latin typeface="Calibri" panose="020F0502020204030204" pitchFamily="34" charset="0"/>
              </a:rPr>
              <a:t> fins =&gt; colmatage=&gt; asphyxie des </a:t>
            </a:r>
            <a:r>
              <a:rPr lang="fr-FR" altLang="fr-FR" sz="3200" dirty="0" smtClean="0">
                <a:latin typeface="Calibri" panose="020F0502020204030204" pitchFamily="34" charset="0"/>
              </a:rPr>
              <a:t>pontes de truite</a:t>
            </a:r>
            <a:endParaRPr lang="fr-FR" altLang="fr-FR" sz="3200" dirty="0">
              <a:latin typeface="Calibri" panose="020F0502020204030204" pitchFamily="34" charset="0"/>
            </a:endParaRPr>
          </a:p>
        </p:txBody>
      </p:sp>
      <p:grpSp>
        <p:nvGrpSpPr>
          <p:cNvPr id="6" name="Groupe 5"/>
          <p:cNvGrpSpPr/>
          <p:nvPr/>
        </p:nvGrpSpPr>
        <p:grpSpPr>
          <a:xfrm>
            <a:off x="0" y="0"/>
            <a:ext cx="9144000" cy="850900"/>
            <a:chOff x="-52275" y="0"/>
            <a:chExt cx="9653475" cy="850900"/>
          </a:xfrm>
        </p:grpSpPr>
        <p:sp>
          <p:nvSpPr>
            <p:cNvPr id="7" name="Rectangle 6"/>
            <p:cNvSpPr/>
            <p:nvPr/>
          </p:nvSpPr>
          <p:spPr>
            <a:xfrm>
              <a:off x="974882" y="0"/>
              <a:ext cx="8626318" cy="850900"/>
            </a:xfrm>
            <a:prstGeom prst="rect">
              <a:avLst/>
            </a:prstGeom>
            <a:solidFill>
              <a:srgbClr val="27348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2800" dirty="0" smtClean="0">
                  <a:solidFill>
                    <a:schemeClr val="bg1"/>
                  </a:solidFill>
                </a:rPr>
                <a:t>Quel impact sur la rivière ?</a:t>
              </a:r>
              <a:endParaRPr lang="fr-FR" sz="2800" b="1" dirty="0">
                <a:solidFill>
                  <a:schemeClr val="bg1"/>
                </a:solidFill>
              </a:endParaRPr>
            </a:p>
          </p:txBody>
        </p:sp>
        <p:sp>
          <p:nvSpPr>
            <p:cNvPr id="8" name="Rectangle 7"/>
            <p:cNvSpPr/>
            <p:nvPr/>
          </p:nvSpPr>
          <p:spPr>
            <a:xfrm>
              <a:off x="211093" y="0"/>
              <a:ext cx="763789" cy="8509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pic>
          <p:nvPicPr>
            <p:cNvPr id="9" name="Image 8"/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11093" y="38100"/>
              <a:ext cx="763789" cy="774700"/>
            </a:xfrm>
            <a:prstGeom prst="rect">
              <a:avLst/>
            </a:prstGeom>
          </p:spPr>
        </p:pic>
        <p:sp>
          <p:nvSpPr>
            <p:cNvPr id="10" name="Rectangle 9"/>
            <p:cNvSpPr/>
            <p:nvPr/>
          </p:nvSpPr>
          <p:spPr>
            <a:xfrm>
              <a:off x="-52275" y="0"/>
              <a:ext cx="263368" cy="850900"/>
            </a:xfrm>
            <a:prstGeom prst="rect">
              <a:avLst/>
            </a:prstGeom>
            <a:solidFill>
              <a:srgbClr val="27348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pic>
        <p:nvPicPr>
          <p:cNvPr id="2" name="Image 1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74486" y="1013482"/>
            <a:ext cx="6195028" cy="41300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25001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re 1"/>
          <p:cNvSpPr>
            <a:spLocks noGrp="1"/>
          </p:cNvSpPr>
          <p:nvPr>
            <p:ph type="ctrTitle"/>
          </p:nvPr>
        </p:nvSpPr>
        <p:spPr>
          <a:xfrm>
            <a:off x="714375" y="2286000"/>
            <a:ext cx="7772400" cy="2000250"/>
          </a:xfrm>
        </p:spPr>
        <p:txBody>
          <a:bodyPr/>
          <a:lstStyle/>
          <a:p>
            <a:pPr eaLnBrk="1" hangingPunct="1"/>
            <a:r>
              <a:rPr lang="fr-FR" altLang="fr-FR" dirty="0" smtClean="0">
                <a:solidFill>
                  <a:srgbClr val="002060"/>
                </a:solidFill>
              </a:rPr>
              <a:t>Quel mode de gestion adopter?</a:t>
            </a:r>
          </a:p>
        </p:txBody>
      </p:sp>
      <p:grpSp>
        <p:nvGrpSpPr>
          <p:cNvPr id="3" name="Groupe 2"/>
          <p:cNvGrpSpPr/>
          <p:nvPr/>
        </p:nvGrpSpPr>
        <p:grpSpPr>
          <a:xfrm>
            <a:off x="0" y="0"/>
            <a:ext cx="9144000" cy="850900"/>
            <a:chOff x="-52275" y="0"/>
            <a:chExt cx="9653475" cy="850900"/>
          </a:xfrm>
        </p:grpSpPr>
        <p:sp>
          <p:nvSpPr>
            <p:cNvPr id="4" name="Rectangle 3"/>
            <p:cNvSpPr/>
            <p:nvPr/>
          </p:nvSpPr>
          <p:spPr>
            <a:xfrm>
              <a:off x="974882" y="0"/>
              <a:ext cx="8626318" cy="850900"/>
            </a:xfrm>
            <a:prstGeom prst="rect">
              <a:avLst/>
            </a:prstGeom>
            <a:solidFill>
              <a:srgbClr val="27348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3200" b="1" dirty="0"/>
            </a:p>
          </p:txBody>
        </p:sp>
        <p:sp>
          <p:nvSpPr>
            <p:cNvPr id="5" name="Rectangle 4"/>
            <p:cNvSpPr/>
            <p:nvPr/>
          </p:nvSpPr>
          <p:spPr>
            <a:xfrm>
              <a:off x="211093" y="0"/>
              <a:ext cx="763789" cy="8509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pic>
          <p:nvPicPr>
            <p:cNvPr id="6" name="Image 5"/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11093" y="38100"/>
              <a:ext cx="763789" cy="774700"/>
            </a:xfrm>
            <a:prstGeom prst="rect">
              <a:avLst/>
            </a:prstGeom>
          </p:spPr>
        </p:pic>
        <p:sp>
          <p:nvSpPr>
            <p:cNvPr id="7" name="Rectangle 6"/>
            <p:cNvSpPr/>
            <p:nvPr/>
          </p:nvSpPr>
          <p:spPr>
            <a:xfrm>
              <a:off x="-52275" y="0"/>
              <a:ext cx="263368" cy="850900"/>
            </a:xfrm>
            <a:prstGeom prst="rect">
              <a:avLst/>
            </a:prstGeom>
            <a:solidFill>
              <a:srgbClr val="27348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</p:spTree>
    <p:extLst>
      <p:ext uri="{BB962C8B-B14F-4D97-AF65-F5344CB8AC3E}">
        <p14:creationId xmlns:p14="http://schemas.microsoft.com/office/powerpoint/2010/main" val="3001173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re 1"/>
          <p:cNvSpPr>
            <a:spLocks noGrp="1"/>
          </p:cNvSpPr>
          <p:nvPr>
            <p:ph type="title"/>
          </p:nvPr>
        </p:nvSpPr>
        <p:spPr>
          <a:xfrm>
            <a:off x="428625" y="0"/>
            <a:ext cx="8229600" cy="908050"/>
          </a:xfrm>
        </p:spPr>
        <p:txBody>
          <a:bodyPr/>
          <a:lstStyle/>
          <a:p>
            <a:pPr eaLnBrk="1" hangingPunct="1"/>
            <a:r>
              <a:rPr lang="fr-FR" altLang="fr-FR" smtClean="0">
                <a:solidFill>
                  <a:srgbClr val="002060"/>
                </a:solidFill>
              </a:rPr>
              <a:t>Quel mode de gestion adopter?</a:t>
            </a:r>
            <a:endParaRPr lang="fr-FR" altLang="fr-FR" smtClean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68313" y="981075"/>
            <a:ext cx="8229600" cy="1871663"/>
          </a:xfrm>
        </p:spPr>
        <p:txBody>
          <a:bodyPr rtlCol="0">
            <a:normAutofit/>
          </a:bodyPr>
          <a:lstStyle/>
          <a:p>
            <a:pPr lvl="1" eaLnBrk="1" fontAlgn="auto" hangingPunct="1">
              <a:spcAft>
                <a:spcPts val="0"/>
              </a:spcAft>
              <a:defRPr/>
            </a:pPr>
            <a:r>
              <a:rPr lang="fr-FR" sz="2400" dirty="0" smtClean="0"/>
              <a:t>Clôtures</a:t>
            </a:r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fr-FR" sz="2400" dirty="0" smtClean="0"/>
              <a:t>Aménagement de points d’abreuvement</a:t>
            </a:r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fr-FR" sz="2400" dirty="0" smtClean="0"/>
              <a:t>Aménagement de franchissements bétail</a:t>
            </a: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fr-FR" dirty="0"/>
          </a:p>
        </p:txBody>
      </p:sp>
      <p:grpSp>
        <p:nvGrpSpPr>
          <p:cNvPr id="5" name="Groupe 4"/>
          <p:cNvGrpSpPr/>
          <p:nvPr/>
        </p:nvGrpSpPr>
        <p:grpSpPr>
          <a:xfrm>
            <a:off x="0" y="0"/>
            <a:ext cx="9144000" cy="850900"/>
            <a:chOff x="-52275" y="0"/>
            <a:chExt cx="9653475" cy="850900"/>
          </a:xfrm>
        </p:grpSpPr>
        <p:sp>
          <p:nvSpPr>
            <p:cNvPr id="6" name="Rectangle 5"/>
            <p:cNvSpPr/>
            <p:nvPr/>
          </p:nvSpPr>
          <p:spPr>
            <a:xfrm>
              <a:off x="974882" y="0"/>
              <a:ext cx="8626318" cy="850900"/>
            </a:xfrm>
            <a:prstGeom prst="rect">
              <a:avLst/>
            </a:prstGeom>
            <a:solidFill>
              <a:srgbClr val="27348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2800" dirty="0" smtClean="0">
                  <a:solidFill>
                    <a:schemeClr val="bg1"/>
                  </a:solidFill>
                </a:rPr>
                <a:t>Contrôler l’accès au lit de la rivière</a:t>
              </a:r>
              <a:endParaRPr lang="fr-FR" sz="2800" b="1" dirty="0">
                <a:solidFill>
                  <a:schemeClr val="bg1"/>
                </a:solidFill>
              </a:endParaRPr>
            </a:p>
          </p:txBody>
        </p:sp>
        <p:sp>
          <p:nvSpPr>
            <p:cNvPr id="8" name="Rectangle 7"/>
            <p:cNvSpPr/>
            <p:nvPr/>
          </p:nvSpPr>
          <p:spPr>
            <a:xfrm>
              <a:off x="211093" y="0"/>
              <a:ext cx="763789" cy="8509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pic>
          <p:nvPicPr>
            <p:cNvPr id="9" name="Image 8"/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11093" y="38100"/>
              <a:ext cx="763789" cy="774700"/>
            </a:xfrm>
            <a:prstGeom prst="rect">
              <a:avLst/>
            </a:prstGeom>
          </p:spPr>
        </p:pic>
        <p:sp>
          <p:nvSpPr>
            <p:cNvPr id="10" name="Rectangle 9"/>
            <p:cNvSpPr/>
            <p:nvPr/>
          </p:nvSpPr>
          <p:spPr>
            <a:xfrm>
              <a:off x="-52275" y="0"/>
              <a:ext cx="263368" cy="850900"/>
            </a:xfrm>
            <a:prstGeom prst="rect">
              <a:avLst/>
            </a:prstGeom>
            <a:solidFill>
              <a:srgbClr val="27348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pic>
        <p:nvPicPr>
          <p:cNvPr id="15" name="Image 1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35113" y="2852738"/>
            <a:ext cx="6007893" cy="40052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26548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7" name="Espace réservé du contenu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 altLang="fr-FR" smtClean="0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grpSp>
        <p:nvGrpSpPr>
          <p:cNvPr id="8" name="Groupe 7"/>
          <p:cNvGrpSpPr/>
          <p:nvPr/>
        </p:nvGrpSpPr>
        <p:grpSpPr>
          <a:xfrm>
            <a:off x="0" y="0"/>
            <a:ext cx="9144000" cy="850900"/>
            <a:chOff x="-52275" y="0"/>
            <a:chExt cx="9653475" cy="850900"/>
          </a:xfrm>
        </p:grpSpPr>
        <p:sp>
          <p:nvSpPr>
            <p:cNvPr id="9" name="Rectangle 8"/>
            <p:cNvSpPr/>
            <p:nvPr/>
          </p:nvSpPr>
          <p:spPr>
            <a:xfrm>
              <a:off x="974882" y="0"/>
              <a:ext cx="8626318" cy="850900"/>
            </a:xfrm>
            <a:prstGeom prst="rect">
              <a:avLst/>
            </a:prstGeom>
            <a:solidFill>
              <a:srgbClr val="27348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2800" dirty="0" smtClean="0">
                  <a:solidFill>
                    <a:schemeClr val="bg1"/>
                  </a:solidFill>
                </a:rPr>
                <a:t>Création de points d’abreuvement</a:t>
              </a:r>
              <a:endParaRPr lang="fr-FR" sz="2800" b="1" dirty="0">
                <a:solidFill>
                  <a:schemeClr val="bg1"/>
                </a:solidFill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211093" y="0"/>
              <a:ext cx="763789" cy="8509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pic>
          <p:nvPicPr>
            <p:cNvPr id="11" name="Image 10"/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11093" y="38100"/>
              <a:ext cx="763789" cy="774700"/>
            </a:xfrm>
            <a:prstGeom prst="rect">
              <a:avLst/>
            </a:prstGeom>
          </p:spPr>
        </p:pic>
        <p:sp>
          <p:nvSpPr>
            <p:cNvPr id="12" name="Rectangle 11"/>
            <p:cNvSpPr/>
            <p:nvPr/>
          </p:nvSpPr>
          <p:spPr>
            <a:xfrm>
              <a:off x="-52275" y="0"/>
              <a:ext cx="263368" cy="850900"/>
            </a:xfrm>
            <a:prstGeom prst="rect">
              <a:avLst/>
            </a:prstGeom>
            <a:solidFill>
              <a:srgbClr val="27348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pic>
        <p:nvPicPr>
          <p:cNvPr id="13" name="Imag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16238" y="1177926"/>
            <a:ext cx="6181250" cy="3097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Imag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6525" y="3979158"/>
            <a:ext cx="4152667" cy="27629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96523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7" name="Espace réservé du contenu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 altLang="fr-FR" smtClean="0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grpSp>
        <p:nvGrpSpPr>
          <p:cNvPr id="8" name="Groupe 7"/>
          <p:cNvGrpSpPr/>
          <p:nvPr/>
        </p:nvGrpSpPr>
        <p:grpSpPr>
          <a:xfrm>
            <a:off x="0" y="0"/>
            <a:ext cx="9144000" cy="850900"/>
            <a:chOff x="-52275" y="0"/>
            <a:chExt cx="9653475" cy="850900"/>
          </a:xfrm>
        </p:grpSpPr>
        <p:sp>
          <p:nvSpPr>
            <p:cNvPr id="9" name="Rectangle 8"/>
            <p:cNvSpPr/>
            <p:nvPr/>
          </p:nvSpPr>
          <p:spPr>
            <a:xfrm>
              <a:off x="974882" y="0"/>
              <a:ext cx="8626318" cy="850900"/>
            </a:xfrm>
            <a:prstGeom prst="rect">
              <a:avLst/>
            </a:prstGeom>
            <a:solidFill>
              <a:srgbClr val="27348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2800" dirty="0" smtClean="0">
                  <a:solidFill>
                    <a:schemeClr val="bg1"/>
                  </a:solidFill>
                </a:rPr>
                <a:t>Création de points d’abreuvement</a:t>
              </a:r>
              <a:endParaRPr lang="fr-FR" sz="2800" b="1" dirty="0">
                <a:solidFill>
                  <a:schemeClr val="bg1"/>
                </a:solidFill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211093" y="0"/>
              <a:ext cx="763789" cy="8509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pic>
          <p:nvPicPr>
            <p:cNvPr id="11" name="Image 10"/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11093" y="38100"/>
              <a:ext cx="763789" cy="774700"/>
            </a:xfrm>
            <a:prstGeom prst="rect">
              <a:avLst/>
            </a:prstGeom>
          </p:spPr>
        </p:pic>
        <p:sp>
          <p:nvSpPr>
            <p:cNvPr id="12" name="Rectangle 11"/>
            <p:cNvSpPr/>
            <p:nvPr/>
          </p:nvSpPr>
          <p:spPr>
            <a:xfrm>
              <a:off x="-52275" y="0"/>
              <a:ext cx="263368" cy="850900"/>
            </a:xfrm>
            <a:prstGeom prst="rect">
              <a:avLst/>
            </a:prstGeom>
            <a:solidFill>
              <a:srgbClr val="27348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pic>
        <p:nvPicPr>
          <p:cNvPr id="13" name="Image 1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3801"/>
          <a:stretch>
            <a:fillRect/>
          </a:stretch>
        </p:blipFill>
        <p:spPr bwMode="auto">
          <a:xfrm>
            <a:off x="2619375" y="1015002"/>
            <a:ext cx="6524625" cy="40903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Image 2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89163" y="5183775"/>
            <a:ext cx="5178986" cy="14646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Image 9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7949" y="2389582"/>
            <a:ext cx="2589493" cy="28396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08987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Image 16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65621" y="3644899"/>
            <a:ext cx="4819650" cy="3213100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grpSp>
        <p:nvGrpSpPr>
          <p:cNvPr id="8" name="Groupe 7"/>
          <p:cNvGrpSpPr/>
          <p:nvPr/>
        </p:nvGrpSpPr>
        <p:grpSpPr>
          <a:xfrm>
            <a:off x="0" y="0"/>
            <a:ext cx="9144000" cy="850900"/>
            <a:chOff x="-52275" y="0"/>
            <a:chExt cx="9653475" cy="850900"/>
          </a:xfrm>
        </p:grpSpPr>
        <p:sp>
          <p:nvSpPr>
            <p:cNvPr id="9" name="Rectangle 8"/>
            <p:cNvSpPr/>
            <p:nvPr/>
          </p:nvSpPr>
          <p:spPr>
            <a:xfrm>
              <a:off x="974882" y="0"/>
              <a:ext cx="8626318" cy="850900"/>
            </a:xfrm>
            <a:prstGeom prst="rect">
              <a:avLst/>
            </a:prstGeom>
            <a:solidFill>
              <a:srgbClr val="27348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2800" dirty="0" smtClean="0">
                  <a:solidFill>
                    <a:schemeClr val="bg1"/>
                  </a:solidFill>
                </a:rPr>
                <a:t>Création de points d’abreuvement</a:t>
              </a:r>
              <a:endParaRPr lang="fr-FR" sz="2800" b="1" dirty="0">
                <a:solidFill>
                  <a:schemeClr val="bg1"/>
                </a:solidFill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211093" y="0"/>
              <a:ext cx="763789" cy="8509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pic>
          <p:nvPicPr>
            <p:cNvPr id="11" name="Image 10"/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11093" y="38100"/>
              <a:ext cx="763789" cy="774700"/>
            </a:xfrm>
            <a:prstGeom prst="rect">
              <a:avLst/>
            </a:prstGeom>
          </p:spPr>
        </p:pic>
        <p:sp>
          <p:nvSpPr>
            <p:cNvPr id="12" name="Rectangle 11"/>
            <p:cNvSpPr/>
            <p:nvPr/>
          </p:nvSpPr>
          <p:spPr>
            <a:xfrm>
              <a:off x="-52275" y="0"/>
              <a:ext cx="263368" cy="850900"/>
            </a:xfrm>
            <a:prstGeom prst="rect">
              <a:avLst/>
            </a:prstGeom>
            <a:solidFill>
              <a:srgbClr val="27348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pic>
        <p:nvPicPr>
          <p:cNvPr id="7" name="Espace réservé du contenu 6"/>
          <p:cNvPicPr>
            <a:picLocks noGrp="1" noChangeAspect="1"/>
          </p:cNvPicPr>
          <p:nvPr>
            <p:ph idx="1"/>
          </p:nvPr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-529440" y="2193924"/>
            <a:ext cx="4352925" cy="2901950"/>
          </a:xfrm>
        </p:spPr>
      </p:pic>
      <p:pic>
        <p:nvPicPr>
          <p:cNvPr id="16" name="Image 15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50163" y="850900"/>
            <a:ext cx="4876379" cy="32509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1701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836613"/>
            <a:ext cx="9144000" cy="3913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571500" y="4929188"/>
            <a:ext cx="8143875" cy="1236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lvl="1" eaLnBrk="1" hangingPunct="1">
              <a:lnSpc>
                <a:spcPct val="90000"/>
              </a:lnSpc>
              <a:spcBef>
                <a:spcPct val="20000"/>
              </a:spcBef>
              <a:buFont typeface="Arial" panose="020B0604020202020204" pitchFamily="34" charset="0"/>
              <a:buChar char="–"/>
            </a:pPr>
            <a:r>
              <a:rPr lang="fr-FR" altLang="fr-FR" sz="2400" b="1">
                <a:latin typeface="Calibri" panose="020F0502020204030204" pitchFamily="34" charset="0"/>
              </a:rPr>
              <a:t>Rôle d’autoépuration </a:t>
            </a:r>
            <a:r>
              <a:rPr lang="fr-FR" altLang="fr-FR" sz="2400">
                <a:latin typeface="Calibri" panose="020F0502020204030204" pitchFamily="34" charset="0"/>
              </a:rPr>
              <a:t>des nutriments: azote, phosphore…</a:t>
            </a: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Font typeface="Arial" panose="020B0604020202020204" pitchFamily="34" charset="0"/>
              <a:buChar char="–"/>
            </a:pPr>
            <a:r>
              <a:rPr lang="fr-FR" altLang="fr-FR" sz="2400" b="1">
                <a:latin typeface="Calibri" panose="020F0502020204030204" pitchFamily="34" charset="0"/>
              </a:rPr>
              <a:t>Rôle de filtre </a:t>
            </a:r>
            <a:r>
              <a:rPr lang="fr-FR" altLang="fr-FR" sz="2400">
                <a:latin typeface="Calibri" panose="020F0502020204030204" pitchFamily="34" charset="0"/>
              </a:rPr>
              <a:t>de polluants de synthèse: phytosanitaires…</a:t>
            </a: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Font typeface="Arial" panose="020B0604020202020204" pitchFamily="34" charset="0"/>
              <a:buChar char="–"/>
            </a:pPr>
            <a:r>
              <a:rPr lang="fr-FR" altLang="fr-FR" sz="2400">
                <a:latin typeface="Calibri" panose="020F0502020204030204" pitchFamily="34" charset="0"/>
              </a:rPr>
              <a:t>Ralentisseur de crues</a:t>
            </a: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9468" y="38100"/>
            <a:ext cx="723479" cy="7747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0" y="0"/>
            <a:ext cx="249468" cy="850900"/>
          </a:xfrm>
          <a:prstGeom prst="rect">
            <a:avLst/>
          </a:prstGeom>
          <a:solidFill>
            <a:srgbClr val="27348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grpSp>
        <p:nvGrpSpPr>
          <p:cNvPr id="8" name="Groupe 7"/>
          <p:cNvGrpSpPr/>
          <p:nvPr/>
        </p:nvGrpSpPr>
        <p:grpSpPr>
          <a:xfrm>
            <a:off x="0" y="0"/>
            <a:ext cx="9144000" cy="850900"/>
            <a:chOff x="-52275" y="0"/>
            <a:chExt cx="9653475" cy="850900"/>
          </a:xfrm>
        </p:grpSpPr>
        <p:sp>
          <p:nvSpPr>
            <p:cNvPr id="9" name="Rectangle 8"/>
            <p:cNvSpPr/>
            <p:nvPr/>
          </p:nvSpPr>
          <p:spPr>
            <a:xfrm>
              <a:off x="974882" y="0"/>
              <a:ext cx="8626318" cy="850900"/>
            </a:xfrm>
            <a:prstGeom prst="rect">
              <a:avLst/>
            </a:prstGeom>
            <a:solidFill>
              <a:srgbClr val="27348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3200" b="1" dirty="0" smtClean="0"/>
                <a:t>Rôle des berges de cours d’eau</a:t>
              </a:r>
              <a:endParaRPr lang="fr-FR" sz="3200" b="1" dirty="0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211093" y="0"/>
              <a:ext cx="763789" cy="8509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pic>
          <p:nvPicPr>
            <p:cNvPr id="11" name="Image 10"/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11093" y="38100"/>
              <a:ext cx="763789" cy="774700"/>
            </a:xfrm>
            <a:prstGeom prst="rect">
              <a:avLst/>
            </a:prstGeom>
          </p:spPr>
        </p:pic>
        <p:sp>
          <p:nvSpPr>
            <p:cNvPr id="12" name="Rectangle 11"/>
            <p:cNvSpPr/>
            <p:nvPr/>
          </p:nvSpPr>
          <p:spPr>
            <a:xfrm>
              <a:off x="-52275" y="0"/>
              <a:ext cx="263368" cy="850900"/>
            </a:xfrm>
            <a:prstGeom prst="rect">
              <a:avLst/>
            </a:prstGeom>
            <a:solidFill>
              <a:srgbClr val="27348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</p:spTree>
    <p:extLst>
      <p:ext uri="{BB962C8B-B14F-4D97-AF65-F5344CB8AC3E}">
        <p14:creationId xmlns:p14="http://schemas.microsoft.com/office/powerpoint/2010/main" val="24166499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re 1"/>
          <p:cNvSpPr>
            <a:spLocks noGrp="1"/>
          </p:cNvSpPr>
          <p:nvPr>
            <p:ph type="title"/>
          </p:nvPr>
        </p:nvSpPr>
        <p:spPr>
          <a:xfrm>
            <a:off x="468313" y="0"/>
            <a:ext cx="8229600" cy="922338"/>
          </a:xfrm>
        </p:spPr>
        <p:txBody>
          <a:bodyPr/>
          <a:lstStyle/>
          <a:p>
            <a:r>
              <a:rPr lang="fr-FR" altLang="fr-FR" smtClean="0"/>
              <a:t>Franchissements</a:t>
            </a:r>
          </a:p>
        </p:txBody>
      </p:sp>
      <p:pic>
        <p:nvPicPr>
          <p:cNvPr id="11" name="Image 10" descr="P4170403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11750" y="3833813"/>
            <a:ext cx="4032250" cy="3024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7" name="Groupe 6"/>
          <p:cNvGrpSpPr/>
          <p:nvPr/>
        </p:nvGrpSpPr>
        <p:grpSpPr>
          <a:xfrm>
            <a:off x="0" y="0"/>
            <a:ext cx="9144000" cy="850900"/>
            <a:chOff x="-52275" y="0"/>
            <a:chExt cx="9653475" cy="850900"/>
          </a:xfrm>
        </p:grpSpPr>
        <p:sp>
          <p:nvSpPr>
            <p:cNvPr id="8" name="Rectangle 7"/>
            <p:cNvSpPr/>
            <p:nvPr/>
          </p:nvSpPr>
          <p:spPr>
            <a:xfrm>
              <a:off x="974882" y="0"/>
              <a:ext cx="8626318" cy="850900"/>
            </a:xfrm>
            <a:prstGeom prst="rect">
              <a:avLst/>
            </a:prstGeom>
            <a:solidFill>
              <a:srgbClr val="27348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2800" dirty="0" smtClean="0">
                  <a:solidFill>
                    <a:schemeClr val="bg1"/>
                  </a:solidFill>
                </a:rPr>
                <a:t>Aménagement des franchissements</a:t>
              </a:r>
              <a:endParaRPr lang="fr-FR" sz="2800" b="1" dirty="0">
                <a:solidFill>
                  <a:schemeClr val="bg1"/>
                </a:solidFill>
              </a:endParaRPr>
            </a:p>
          </p:txBody>
        </p:sp>
        <p:sp>
          <p:nvSpPr>
            <p:cNvPr id="9" name="Rectangle 8"/>
            <p:cNvSpPr/>
            <p:nvPr/>
          </p:nvSpPr>
          <p:spPr>
            <a:xfrm>
              <a:off x="211093" y="0"/>
              <a:ext cx="763789" cy="8509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pic>
          <p:nvPicPr>
            <p:cNvPr id="10" name="Image 9"/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11093" y="38100"/>
              <a:ext cx="763789" cy="774700"/>
            </a:xfrm>
            <a:prstGeom prst="rect">
              <a:avLst/>
            </a:prstGeom>
          </p:spPr>
        </p:pic>
        <p:sp>
          <p:nvSpPr>
            <p:cNvPr id="12" name="Rectangle 11"/>
            <p:cNvSpPr/>
            <p:nvPr/>
          </p:nvSpPr>
          <p:spPr>
            <a:xfrm>
              <a:off x="-52275" y="0"/>
              <a:ext cx="263368" cy="850900"/>
            </a:xfrm>
            <a:prstGeom prst="rect">
              <a:avLst/>
            </a:prstGeom>
            <a:solidFill>
              <a:srgbClr val="27348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13" name="Imag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8650" y="922338"/>
            <a:ext cx="3867150" cy="35088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Imag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41694" y="987941"/>
            <a:ext cx="3652838" cy="27088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Imag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69850" y="4295775"/>
            <a:ext cx="5000625" cy="2562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951573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re 1"/>
          <p:cNvSpPr>
            <a:spLocks noGrp="1"/>
          </p:cNvSpPr>
          <p:nvPr>
            <p:ph type="title"/>
          </p:nvPr>
        </p:nvSpPr>
        <p:spPr>
          <a:xfrm>
            <a:off x="428625" y="0"/>
            <a:ext cx="8229600" cy="857250"/>
          </a:xfrm>
        </p:spPr>
        <p:txBody>
          <a:bodyPr/>
          <a:lstStyle/>
          <a:p>
            <a:pPr eaLnBrk="1" hangingPunct="1"/>
            <a:r>
              <a:rPr lang="fr-FR" altLang="fr-FR" smtClean="0"/>
              <a:t>Rôles et intérêt de la ripisylve</a:t>
            </a:r>
          </a:p>
        </p:txBody>
      </p:sp>
      <p:pic>
        <p:nvPicPr>
          <p:cNvPr id="1024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4313" y="857250"/>
            <a:ext cx="4375150" cy="3700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4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572000" y="857250"/>
            <a:ext cx="4310063" cy="3668713"/>
          </a:xfrm>
        </p:spPr>
      </p:pic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214313" y="4572000"/>
            <a:ext cx="822960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lvl="1" eaLnBrk="1" hangingPunct="1">
              <a:lnSpc>
                <a:spcPct val="90000"/>
              </a:lnSpc>
              <a:spcBef>
                <a:spcPct val="20000"/>
              </a:spcBef>
              <a:buFont typeface="Arial" panose="020B0604020202020204" pitchFamily="34" charset="0"/>
              <a:buChar char="–"/>
            </a:pPr>
            <a:r>
              <a:rPr lang="fr-FR" altLang="fr-FR" sz="2400" b="1">
                <a:latin typeface="Calibri" panose="020F0502020204030204" pitchFamily="34" charset="0"/>
              </a:rPr>
              <a:t>Apport de nourriture</a:t>
            </a:r>
            <a:r>
              <a:rPr lang="fr-FR" altLang="fr-FR" sz="2400">
                <a:latin typeface="Calibri" panose="020F0502020204030204" pitchFamily="34" charset="0"/>
              </a:rPr>
              <a:t> à la base de la chaîne alimentaire aquatique (feuilles, insectes…)</a:t>
            </a:r>
            <a:r>
              <a:rPr lang="fr-FR" altLang="fr-FR" sz="2400" b="1">
                <a:latin typeface="Calibri" panose="020F0502020204030204" pitchFamily="34" charset="0"/>
              </a:rPr>
              <a:t> </a:t>
            </a: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Font typeface="Arial" panose="020B0604020202020204" pitchFamily="34" charset="0"/>
              <a:buChar char="–"/>
            </a:pPr>
            <a:r>
              <a:rPr lang="fr-FR" altLang="fr-FR" sz="2400" b="1">
                <a:latin typeface="Calibri" panose="020F0502020204030204" pitchFamily="34" charset="0"/>
              </a:rPr>
              <a:t>Rôle clé de la morphologie</a:t>
            </a:r>
            <a:r>
              <a:rPr lang="fr-FR" altLang="fr-FR" sz="2400">
                <a:latin typeface="Calibri" panose="020F0502020204030204" pitchFamily="34" charset="0"/>
              </a:rPr>
              <a:t> des cours d’eau (= maintien des berges + création d’abris racinaire et bois mort)</a:t>
            </a:r>
            <a:r>
              <a:rPr lang="fr-FR" altLang="fr-FR" sz="2400" b="1">
                <a:latin typeface="Calibri" panose="020F0502020204030204" pitchFamily="34" charset="0"/>
              </a:rPr>
              <a:t> </a:t>
            </a: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Font typeface="Arial" panose="020B0604020202020204" pitchFamily="34" charset="0"/>
              <a:buChar char="–"/>
            </a:pPr>
            <a:r>
              <a:rPr lang="fr-FR" altLang="fr-FR" sz="2400" b="1">
                <a:latin typeface="Calibri" panose="020F0502020204030204" pitchFamily="34" charset="0"/>
              </a:rPr>
              <a:t>Rôle capital d’ombrage</a:t>
            </a:r>
            <a:r>
              <a:rPr lang="fr-FR" altLang="fr-FR" sz="2400">
                <a:latin typeface="Calibri" panose="020F0502020204030204" pitchFamily="34" charset="0"/>
              </a:rPr>
              <a:t> sur le cours d’eau =&gt; régulation thermique</a:t>
            </a: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Font typeface="Arial" panose="020B0604020202020204" pitchFamily="34" charset="0"/>
              <a:buChar char="–"/>
            </a:pPr>
            <a:endParaRPr lang="fr-FR" altLang="fr-FR" sz="2400">
              <a:latin typeface="Calibri" panose="020F0502020204030204" pitchFamily="34" charset="0"/>
            </a:endParaRP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Font typeface="Arial" panose="020B0604020202020204" pitchFamily="34" charset="0"/>
              <a:buChar char="–"/>
            </a:pPr>
            <a:endParaRPr lang="fr-FR" altLang="fr-FR" sz="2400">
              <a:latin typeface="Calibri" panose="020F0502020204030204" pitchFamily="34" charset="0"/>
            </a:endParaRPr>
          </a:p>
        </p:txBody>
      </p:sp>
      <p:grpSp>
        <p:nvGrpSpPr>
          <p:cNvPr id="6" name="Groupe 5"/>
          <p:cNvGrpSpPr/>
          <p:nvPr/>
        </p:nvGrpSpPr>
        <p:grpSpPr>
          <a:xfrm>
            <a:off x="0" y="0"/>
            <a:ext cx="9144000" cy="850900"/>
            <a:chOff x="-52275" y="0"/>
            <a:chExt cx="9653475" cy="850900"/>
          </a:xfrm>
        </p:grpSpPr>
        <p:sp>
          <p:nvSpPr>
            <p:cNvPr id="7" name="Rectangle 6"/>
            <p:cNvSpPr/>
            <p:nvPr/>
          </p:nvSpPr>
          <p:spPr>
            <a:xfrm>
              <a:off x="974882" y="0"/>
              <a:ext cx="8626318" cy="850900"/>
            </a:xfrm>
            <a:prstGeom prst="rect">
              <a:avLst/>
            </a:prstGeom>
            <a:solidFill>
              <a:srgbClr val="27348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3200" b="1" dirty="0" smtClean="0"/>
                <a:t>Rôle des berges de cours d’eau</a:t>
              </a:r>
              <a:endParaRPr lang="fr-FR" sz="3200" b="1" dirty="0"/>
            </a:p>
          </p:txBody>
        </p:sp>
        <p:sp>
          <p:nvSpPr>
            <p:cNvPr id="8" name="Rectangle 7"/>
            <p:cNvSpPr/>
            <p:nvPr/>
          </p:nvSpPr>
          <p:spPr>
            <a:xfrm>
              <a:off x="211093" y="0"/>
              <a:ext cx="763789" cy="8509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pic>
          <p:nvPicPr>
            <p:cNvPr id="9" name="Image 8"/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11093" y="38100"/>
              <a:ext cx="763789" cy="774700"/>
            </a:xfrm>
            <a:prstGeom prst="rect">
              <a:avLst/>
            </a:prstGeom>
          </p:spPr>
        </p:pic>
        <p:sp>
          <p:nvSpPr>
            <p:cNvPr id="10" name="Rectangle 9"/>
            <p:cNvSpPr/>
            <p:nvPr/>
          </p:nvSpPr>
          <p:spPr>
            <a:xfrm>
              <a:off x="-52275" y="0"/>
              <a:ext cx="263368" cy="850900"/>
            </a:xfrm>
            <a:prstGeom prst="rect">
              <a:avLst/>
            </a:prstGeom>
            <a:solidFill>
              <a:srgbClr val="27348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</p:spTree>
    <p:extLst>
      <p:ext uri="{BB962C8B-B14F-4D97-AF65-F5344CB8AC3E}">
        <p14:creationId xmlns:p14="http://schemas.microsoft.com/office/powerpoint/2010/main" val="20967498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re 1"/>
          <p:cNvSpPr>
            <a:spLocks noGrp="1"/>
          </p:cNvSpPr>
          <p:nvPr>
            <p:ph type="ctrTitle"/>
          </p:nvPr>
        </p:nvSpPr>
        <p:spPr>
          <a:xfrm>
            <a:off x="714375" y="2286000"/>
            <a:ext cx="7772400" cy="2000250"/>
          </a:xfrm>
        </p:spPr>
        <p:txBody>
          <a:bodyPr/>
          <a:lstStyle/>
          <a:p>
            <a:pPr eaLnBrk="1" hangingPunct="1"/>
            <a:r>
              <a:rPr lang="fr-FR" altLang="fr-FR" dirty="0" smtClean="0">
                <a:solidFill>
                  <a:srgbClr val="002060"/>
                </a:solidFill>
              </a:rPr>
              <a:t>Quel mode de gestion adopter?</a:t>
            </a:r>
          </a:p>
        </p:txBody>
      </p:sp>
      <p:grpSp>
        <p:nvGrpSpPr>
          <p:cNvPr id="3" name="Groupe 2"/>
          <p:cNvGrpSpPr/>
          <p:nvPr/>
        </p:nvGrpSpPr>
        <p:grpSpPr>
          <a:xfrm>
            <a:off x="0" y="0"/>
            <a:ext cx="9144000" cy="850900"/>
            <a:chOff x="-52275" y="0"/>
            <a:chExt cx="9653475" cy="850900"/>
          </a:xfrm>
        </p:grpSpPr>
        <p:sp>
          <p:nvSpPr>
            <p:cNvPr id="4" name="Rectangle 3"/>
            <p:cNvSpPr/>
            <p:nvPr/>
          </p:nvSpPr>
          <p:spPr>
            <a:xfrm>
              <a:off x="974882" y="0"/>
              <a:ext cx="8626318" cy="850900"/>
            </a:xfrm>
            <a:prstGeom prst="rect">
              <a:avLst/>
            </a:prstGeom>
            <a:solidFill>
              <a:srgbClr val="27348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3200" b="1" dirty="0"/>
            </a:p>
          </p:txBody>
        </p:sp>
        <p:sp>
          <p:nvSpPr>
            <p:cNvPr id="5" name="Rectangle 4"/>
            <p:cNvSpPr/>
            <p:nvPr/>
          </p:nvSpPr>
          <p:spPr>
            <a:xfrm>
              <a:off x="211093" y="0"/>
              <a:ext cx="763789" cy="8509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pic>
          <p:nvPicPr>
            <p:cNvPr id="6" name="Image 5"/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11093" y="38100"/>
              <a:ext cx="763789" cy="774700"/>
            </a:xfrm>
            <a:prstGeom prst="rect">
              <a:avLst/>
            </a:prstGeom>
          </p:spPr>
        </p:pic>
        <p:sp>
          <p:nvSpPr>
            <p:cNvPr id="7" name="Rectangle 6"/>
            <p:cNvSpPr/>
            <p:nvPr/>
          </p:nvSpPr>
          <p:spPr>
            <a:xfrm>
              <a:off x="-52275" y="0"/>
              <a:ext cx="263368" cy="850900"/>
            </a:xfrm>
            <a:prstGeom prst="rect">
              <a:avLst/>
            </a:prstGeom>
            <a:solidFill>
              <a:srgbClr val="27348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</p:spTree>
    <p:extLst>
      <p:ext uri="{BB962C8B-B14F-4D97-AF65-F5344CB8AC3E}">
        <p14:creationId xmlns:p14="http://schemas.microsoft.com/office/powerpoint/2010/main" val="2505147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fr-FR" altLang="fr-FR" smtClean="0"/>
          </a:p>
        </p:txBody>
      </p:sp>
      <p:sp>
        <p:nvSpPr>
          <p:cNvPr id="17411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fr-FR" altLang="fr-FR" smtClean="0"/>
          </a:p>
        </p:txBody>
      </p:sp>
      <p:pic>
        <p:nvPicPr>
          <p:cNvPr id="17412" name="Picture 4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Connecteur droit 4"/>
          <p:cNvCxnSpPr/>
          <p:nvPr/>
        </p:nvCxnSpPr>
        <p:spPr>
          <a:xfrm rot="10800000" flipV="1">
            <a:off x="142875" y="0"/>
            <a:ext cx="9001125" cy="6807200"/>
          </a:xfrm>
          <a:prstGeom prst="line">
            <a:avLst/>
          </a:prstGeom>
          <a:ln w="508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7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784475" cy="3643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Connecteur droit 5"/>
          <p:cNvCxnSpPr/>
          <p:nvPr/>
        </p:nvCxnSpPr>
        <p:spPr>
          <a:xfrm>
            <a:off x="214313" y="0"/>
            <a:ext cx="8643937" cy="6643688"/>
          </a:xfrm>
          <a:prstGeom prst="line">
            <a:avLst/>
          </a:prstGeom>
          <a:ln w="508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4" descr="http://www.allliance.com/images/smilies/gros-pas-content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072438" y="0"/>
            <a:ext cx="1071562" cy="1071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919691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3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7" name="Connecteur droit 6"/>
          <p:cNvCxnSpPr/>
          <p:nvPr/>
        </p:nvCxnSpPr>
        <p:spPr>
          <a:xfrm rot="10800000" flipV="1">
            <a:off x="214313" y="0"/>
            <a:ext cx="8929687" cy="6858000"/>
          </a:xfrm>
          <a:prstGeom prst="line">
            <a:avLst/>
          </a:prstGeom>
          <a:ln w="508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3798" name="Picture 6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28938" y="4786313"/>
            <a:ext cx="3071812" cy="2071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6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29313" y="4786313"/>
            <a:ext cx="3000375" cy="2071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9" name="Connecteur droit 8"/>
          <p:cNvCxnSpPr/>
          <p:nvPr/>
        </p:nvCxnSpPr>
        <p:spPr>
          <a:xfrm>
            <a:off x="214313" y="0"/>
            <a:ext cx="8643937" cy="6643688"/>
          </a:xfrm>
          <a:prstGeom prst="line">
            <a:avLst/>
          </a:prstGeom>
          <a:ln w="508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4" descr="http://www.allliance.com/images/smilies/gros-pas-content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072438" y="0"/>
            <a:ext cx="1071562" cy="1071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820408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fr-FR" altLang="fr-FR" smtClean="0"/>
          </a:p>
        </p:txBody>
      </p:sp>
      <p:sp>
        <p:nvSpPr>
          <p:cNvPr id="1028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fr-FR" altLang="fr-FR" smtClean="0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57375" y="0"/>
            <a:ext cx="7286625" cy="5497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35842" name="Object 2"/>
          <p:cNvGraphicFramePr>
            <a:graphicFrameLocks noChangeAspect="1"/>
          </p:cNvGraphicFramePr>
          <p:nvPr/>
        </p:nvGraphicFramePr>
        <p:xfrm>
          <a:off x="0" y="2241550"/>
          <a:ext cx="3511550" cy="4616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9" name="Image Photo Editor" r:id="rId4" imgW="4123810" imgH="5420482" progId="">
                  <p:embed/>
                </p:oleObj>
              </mc:Choice>
              <mc:Fallback>
                <p:oleObj name="Image Photo Editor" r:id="rId4" imgW="4123810" imgH="5420482" progId="">
                  <p:embed/>
                  <p:pic>
                    <p:nvPicPr>
                      <p:cNvPr id="35842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2241550"/>
                        <a:ext cx="3511550" cy="46164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 cap="sq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6" name="Connecteur droit 5"/>
          <p:cNvCxnSpPr/>
          <p:nvPr/>
        </p:nvCxnSpPr>
        <p:spPr>
          <a:xfrm rot="10800000" flipV="1">
            <a:off x="214313" y="0"/>
            <a:ext cx="8929687" cy="6858000"/>
          </a:xfrm>
          <a:prstGeom prst="line">
            <a:avLst/>
          </a:prstGeom>
          <a:ln w="508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Connecteur droit 6"/>
          <p:cNvCxnSpPr/>
          <p:nvPr/>
        </p:nvCxnSpPr>
        <p:spPr>
          <a:xfrm>
            <a:off x="214313" y="0"/>
            <a:ext cx="8643937" cy="6643688"/>
          </a:xfrm>
          <a:prstGeom prst="line">
            <a:avLst/>
          </a:prstGeom>
          <a:ln w="508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5844" name="Picture 4" descr="http://www.allliance.com/images/smilies/gros-pas-content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072438" y="0"/>
            <a:ext cx="1071562" cy="1071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531285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re 1"/>
          <p:cNvSpPr>
            <a:spLocks noGrp="1"/>
          </p:cNvSpPr>
          <p:nvPr>
            <p:ph type="title"/>
          </p:nvPr>
        </p:nvSpPr>
        <p:spPr>
          <a:xfrm>
            <a:off x="500063" y="0"/>
            <a:ext cx="8229600" cy="1143000"/>
          </a:xfrm>
        </p:spPr>
        <p:txBody>
          <a:bodyPr/>
          <a:lstStyle/>
          <a:p>
            <a:pPr eaLnBrk="1" hangingPunct="1"/>
            <a:r>
              <a:rPr lang="fr-FR" altLang="fr-FR" dirty="0" smtClean="0"/>
              <a:t>Bilan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00063" y="889000"/>
            <a:ext cx="8229600" cy="5468938"/>
          </a:xfrm>
        </p:spPr>
        <p:txBody>
          <a:bodyPr>
            <a:normAutofit/>
          </a:bodyPr>
          <a:lstStyle/>
          <a:p>
            <a:pPr eaLnBrk="1" hangingPunct="1"/>
            <a:r>
              <a:rPr lang="fr-FR" altLang="fr-FR" sz="2400" dirty="0" smtClean="0"/>
              <a:t>Maintenir la ripisylve existante sur une bande de 2 à 3 mètres au minimum</a:t>
            </a:r>
          </a:p>
          <a:p>
            <a:pPr eaLnBrk="1" hangingPunct="1"/>
            <a:r>
              <a:rPr lang="fr-FR" altLang="fr-FR" sz="2400" dirty="0" smtClean="0"/>
              <a:t>Des coupes sont possibles mais doivent maintenir une densité suffisante et assurer la diversité d’âges et d’espèces.</a:t>
            </a:r>
          </a:p>
          <a:p>
            <a:pPr eaLnBrk="1" hangingPunct="1"/>
            <a:r>
              <a:rPr lang="fr-FR" altLang="fr-FR" sz="2400" dirty="0" smtClean="0"/>
              <a:t>Des plantations peuvent être envisagées avec des essences locales: aulne, frêne…</a:t>
            </a:r>
          </a:p>
        </p:txBody>
      </p:sp>
      <p:grpSp>
        <p:nvGrpSpPr>
          <p:cNvPr id="4" name="Groupe 3"/>
          <p:cNvGrpSpPr/>
          <p:nvPr/>
        </p:nvGrpSpPr>
        <p:grpSpPr>
          <a:xfrm>
            <a:off x="0" y="0"/>
            <a:ext cx="9144000" cy="850900"/>
            <a:chOff x="-52275" y="0"/>
            <a:chExt cx="9653475" cy="850900"/>
          </a:xfrm>
        </p:grpSpPr>
        <p:sp>
          <p:nvSpPr>
            <p:cNvPr id="5" name="Rectangle 4"/>
            <p:cNvSpPr/>
            <p:nvPr/>
          </p:nvSpPr>
          <p:spPr>
            <a:xfrm>
              <a:off x="974882" y="0"/>
              <a:ext cx="8626318" cy="850900"/>
            </a:xfrm>
            <a:prstGeom prst="rect">
              <a:avLst/>
            </a:prstGeom>
            <a:solidFill>
              <a:srgbClr val="27348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3200" b="1" dirty="0" smtClean="0"/>
                <a:t>Bilan</a:t>
              </a:r>
              <a:endParaRPr lang="fr-FR" sz="3200" b="1" dirty="0"/>
            </a:p>
          </p:txBody>
        </p:sp>
        <p:sp>
          <p:nvSpPr>
            <p:cNvPr id="6" name="Rectangle 5"/>
            <p:cNvSpPr/>
            <p:nvPr/>
          </p:nvSpPr>
          <p:spPr>
            <a:xfrm>
              <a:off x="211093" y="0"/>
              <a:ext cx="763789" cy="8509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pic>
          <p:nvPicPr>
            <p:cNvPr id="7" name="Image 6"/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11093" y="38100"/>
              <a:ext cx="763789" cy="774700"/>
            </a:xfrm>
            <a:prstGeom prst="rect">
              <a:avLst/>
            </a:prstGeom>
          </p:spPr>
        </p:pic>
        <p:sp>
          <p:nvSpPr>
            <p:cNvPr id="8" name="Rectangle 7"/>
            <p:cNvSpPr/>
            <p:nvPr/>
          </p:nvSpPr>
          <p:spPr>
            <a:xfrm>
              <a:off x="-52275" y="0"/>
              <a:ext cx="263368" cy="850900"/>
            </a:xfrm>
            <a:prstGeom prst="rect">
              <a:avLst/>
            </a:prstGeom>
            <a:solidFill>
              <a:srgbClr val="27348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pic>
        <p:nvPicPr>
          <p:cNvPr id="9" name="Imag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60502" y="3370786"/>
            <a:ext cx="6108721" cy="34872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35474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Image 3" descr="044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260350"/>
            <a:ext cx="4603750" cy="3068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3" name="Image 5" descr="087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2000" y="0"/>
            <a:ext cx="457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4" name="Image 6" descr="110.JPG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3644900"/>
            <a:ext cx="4572000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5" name="Picture 2" descr="http://blog.ombrenoire.net/wp-content/uploads/2008/02/800px-smileysvg.pn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715250" y="0"/>
            <a:ext cx="1428750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86990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3689</TotalTime>
  <Words>347</Words>
  <Application>Microsoft Office PowerPoint</Application>
  <PresentationFormat>Affichage à l'écran (4:3)</PresentationFormat>
  <Paragraphs>42</Paragraphs>
  <Slides>20</Slides>
  <Notes>0</Notes>
  <HiddenSlides>0</HiddenSlides>
  <MMClips>0</MMClips>
  <ScaleCrop>false</ScaleCrop>
  <HeadingPairs>
    <vt:vector size="8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Serveurs OLE incorporés</vt:lpstr>
      </vt:variant>
      <vt:variant>
        <vt:i4>1</vt:i4>
      </vt:variant>
      <vt:variant>
        <vt:lpstr>Titres des diapositives</vt:lpstr>
      </vt:variant>
      <vt:variant>
        <vt:i4>20</vt:i4>
      </vt:variant>
    </vt:vector>
  </HeadingPairs>
  <TitlesOfParts>
    <vt:vector size="26" baseType="lpstr">
      <vt:lpstr>Arial</vt:lpstr>
      <vt:lpstr>Calibri</vt:lpstr>
      <vt:lpstr>Calibri Light</vt:lpstr>
      <vt:lpstr>Wingdings</vt:lpstr>
      <vt:lpstr>Thème Office</vt:lpstr>
      <vt:lpstr>Image Photo Editor</vt:lpstr>
      <vt:lpstr>Présentation PowerPoint</vt:lpstr>
      <vt:lpstr>Présentation PowerPoint</vt:lpstr>
      <vt:lpstr>Rôles et intérêt de la ripisylve</vt:lpstr>
      <vt:lpstr>Quel mode de gestion adopter?</vt:lpstr>
      <vt:lpstr>Présentation PowerPoint</vt:lpstr>
      <vt:lpstr>Présentation PowerPoint</vt:lpstr>
      <vt:lpstr>Présentation PowerPoint</vt:lpstr>
      <vt:lpstr>Bilan</vt:lpstr>
      <vt:lpstr>Présentation PowerPoint</vt:lpstr>
      <vt:lpstr>Présentation PowerPoint</vt:lpstr>
      <vt:lpstr>Présentation PowerPoint</vt:lpstr>
      <vt:lpstr>Perturbation de la qualité de l’eau</vt:lpstr>
      <vt:lpstr>Présentation PowerPoint</vt:lpstr>
      <vt:lpstr>Impacts physiques</vt:lpstr>
      <vt:lpstr>Quel mode de gestion adopter?</vt:lpstr>
      <vt:lpstr>Quel mode de gestion adopter?</vt:lpstr>
      <vt:lpstr>Présentation PowerPoint</vt:lpstr>
      <vt:lpstr>Présentation PowerPoint</vt:lpstr>
      <vt:lpstr>Présentation PowerPoint</vt:lpstr>
      <vt:lpstr>Franchissements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Federation Peche</dc:creator>
  <cp:lastModifiedBy>Federation Peche</cp:lastModifiedBy>
  <cp:revision>373</cp:revision>
  <dcterms:created xsi:type="dcterms:W3CDTF">2016-12-14T13:28:12Z</dcterms:created>
  <dcterms:modified xsi:type="dcterms:W3CDTF">2018-04-13T12:26:31Z</dcterms:modified>
</cp:coreProperties>
</file>