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78" r:id="rId5"/>
    <p:sldId id="279" r:id="rId6"/>
    <p:sldId id="274" r:id="rId7"/>
    <p:sldId id="260" r:id="rId8"/>
    <p:sldId id="261" r:id="rId9"/>
    <p:sldId id="262" r:id="rId10"/>
    <p:sldId id="280" r:id="rId11"/>
    <p:sldId id="272" r:id="rId12"/>
    <p:sldId id="275" r:id="rId13"/>
    <p:sldId id="277" r:id="rId14"/>
    <p:sldId id="276" r:id="rId15"/>
    <p:sldId id="264" r:id="rId16"/>
    <p:sldId id="265" r:id="rId17"/>
    <p:sldId id="266" r:id="rId18"/>
    <p:sldId id="270" r:id="rId19"/>
    <p:sldId id="267" r:id="rId20"/>
    <p:sldId id="271" r:id="rId21"/>
    <p:sldId id="268" r:id="rId22"/>
    <p:sldId id="269" r:id="rId23"/>
    <p:sldId id="263" r:id="rId24"/>
    <p:sldId id="281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12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6-17\ANALYSE%20DES%20RESULTATS%20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6-17\ANALYSE%20DES%20RESULTATS%2020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tx1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Evolution des </a:t>
            </a:r>
            <a:r>
              <a:rPr lang="en-US" sz="1800" dirty="0" err="1">
                <a:solidFill>
                  <a:schemeClr val="tx1"/>
                </a:solidFill>
              </a:rPr>
              <a:t>prises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silures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defRPr sz="1800">
                <a:solidFill>
                  <a:schemeClr val="tx1"/>
                </a:solidFill>
              </a:defRPr>
            </a:pPr>
            <a:r>
              <a:rPr lang="en-US" sz="1800" dirty="0" smtClean="0">
                <a:solidFill>
                  <a:schemeClr val="tx1"/>
                </a:solidFill>
              </a:rPr>
              <a:t>Rhône/</a:t>
            </a:r>
            <a:r>
              <a:rPr lang="en-US" sz="1800" dirty="0" err="1" smtClean="0">
                <a:solidFill>
                  <a:schemeClr val="tx1"/>
                </a:solidFill>
              </a:rPr>
              <a:t>Saône</a:t>
            </a:r>
            <a:endParaRPr lang="en-US" sz="1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2.4489972152670281E-2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'CPUE espèces'!$AG$23</c:f>
              <c:strCache>
                <c:ptCount val="1"/>
                <c:pt idx="0">
                  <c:v>CPUE Silure</c:v>
                </c:pt>
              </c:strCache>
            </c:strRef>
          </c:tx>
          <c:spPr>
            <a:ln w="28575">
              <a:solidFill>
                <a:srgbClr val="FFFF00"/>
              </a:solidFill>
            </a:ln>
          </c:spPr>
          <c:marker>
            <c:symbol val="circle"/>
            <c:size val="5"/>
            <c:spPr>
              <a:solidFill>
                <a:srgbClr val="FFFF00"/>
              </a:solidFill>
              <a:ln w="28575"/>
            </c:spPr>
          </c:marker>
          <c:cat>
            <c:numRef>
              <c:f>'CPUE espèces'!$AH$23:$AM$23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'CPUE espèces'!$AH$28:$AM$28</c:f>
              <c:numCache>
                <c:formatCode>General</c:formatCode>
                <c:ptCount val="6"/>
                <c:pt idx="0">
                  <c:v>2.2822388411524806E-2</c:v>
                </c:pt>
                <c:pt idx="1">
                  <c:v>2.4112221345734406E-2</c:v>
                </c:pt>
                <c:pt idx="2">
                  <c:v>1.474012295977028E-2</c:v>
                </c:pt>
                <c:pt idx="3">
                  <c:v>1.8035360842122979E-2</c:v>
                </c:pt>
                <c:pt idx="4">
                  <c:v>9.9056161857596758E-3</c:v>
                </c:pt>
                <c:pt idx="5">
                  <c:v>9.7194442190991683E-3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BDF-45CF-B0C7-97C4B77A50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616704"/>
        <c:axId val="156979952"/>
      </c:lineChart>
      <c:catAx>
        <c:axId val="30561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979952"/>
        <c:crosses val="autoZero"/>
        <c:auto val="1"/>
        <c:lblAlgn val="ctr"/>
        <c:lblOffset val="100"/>
        <c:noMultiLvlLbl val="0"/>
      </c:catAx>
      <c:valAx>
        <c:axId val="1569799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Nombre de prises par heure</a:t>
                </a:r>
              </a:p>
            </c:rich>
          </c:tx>
          <c:layout>
            <c:manualLayout>
              <c:xMode val="edge"/>
              <c:yMode val="edge"/>
              <c:x val="1.6187847865458602E-2"/>
              <c:y val="0.30000023345667631"/>
            </c:manualLayout>
          </c:layout>
          <c:overlay val="0"/>
          <c:spPr>
            <a:noFill/>
          </c:spPr>
        </c:title>
        <c:numFmt formatCode="General" sourceLinked="1"/>
        <c:majorTickMark val="out"/>
        <c:minorTickMark val="none"/>
        <c:tickLblPos val="nextTo"/>
        <c:crossAx val="30561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tx1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Evolution des </a:t>
            </a:r>
            <a:r>
              <a:rPr lang="en-US" sz="1800" dirty="0" err="1">
                <a:solidFill>
                  <a:schemeClr val="tx1"/>
                </a:solidFill>
              </a:rPr>
              <a:t>prises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silures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defRPr sz="1800">
                <a:solidFill>
                  <a:schemeClr val="tx1"/>
                </a:solidFill>
              </a:defRPr>
            </a:pPr>
            <a:r>
              <a:rPr lang="en-US" sz="1800" dirty="0" smtClean="0">
                <a:solidFill>
                  <a:schemeClr val="tx1"/>
                </a:solidFill>
              </a:rPr>
              <a:t>Rhône/</a:t>
            </a:r>
            <a:r>
              <a:rPr lang="en-US" sz="1800" dirty="0" err="1" smtClean="0">
                <a:solidFill>
                  <a:schemeClr val="tx1"/>
                </a:solidFill>
              </a:rPr>
              <a:t>Saône</a:t>
            </a:r>
            <a:endParaRPr lang="en-US" sz="1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2.4489972152670281E-2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'CPUE espèces'!$AG$23</c:f>
              <c:strCache>
                <c:ptCount val="1"/>
                <c:pt idx="0">
                  <c:v>CPUE Silure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28575">
                <a:noFill/>
              </a:ln>
            </c:spPr>
          </c:marker>
          <c:cat>
            <c:numRef>
              <c:f>'CPUE espèces'!$AH$23:$AM$23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'CPUE espèces'!$AH$28:$AM$28</c:f>
              <c:numCache>
                <c:formatCode>General</c:formatCode>
                <c:ptCount val="6"/>
                <c:pt idx="0">
                  <c:v>2.2822388411524806E-2</c:v>
                </c:pt>
                <c:pt idx="1">
                  <c:v>2.4112221345734406E-2</c:v>
                </c:pt>
                <c:pt idx="2">
                  <c:v>1.474012295977028E-2</c:v>
                </c:pt>
                <c:pt idx="3">
                  <c:v>1.8035360842122979E-2</c:v>
                </c:pt>
                <c:pt idx="4">
                  <c:v>9.9056161857596758E-3</c:v>
                </c:pt>
                <c:pt idx="5">
                  <c:v>9.7194442190991683E-3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ABB-40B1-BD83-C6558A3AC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967304"/>
        <c:axId val="305967688"/>
      </c:lineChart>
      <c:catAx>
        <c:axId val="305967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5967688"/>
        <c:crosses val="autoZero"/>
        <c:auto val="1"/>
        <c:lblAlgn val="ctr"/>
        <c:lblOffset val="100"/>
        <c:noMultiLvlLbl val="0"/>
      </c:catAx>
      <c:valAx>
        <c:axId val="3059676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Nombre de prises par heure</a:t>
                </a:r>
              </a:p>
            </c:rich>
          </c:tx>
          <c:layout>
            <c:manualLayout>
              <c:xMode val="edge"/>
              <c:yMode val="edge"/>
              <c:x val="1.6187847865458602E-2"/>
              <c:y val="0.30000023345667631"/>
            </c:manualLayout>
          </c:layout>
          <c:overlay val="0"/>
          <c:spPr>
            <a:noFill/>
          </c:spPr>
        </c:title>
        <c:numFmt formatCode="General" sourceLinked="1"/>
        <c:majorTickMark val="out"/>
        <c:minorTickMark val="none"/>
        <c:tickLblPos val="nextTo"/>
        <c:crossAx val="30596730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0">
      <a:solidFill>
        <a:schemeClr val="bg1"/>
      </a:solidFill>
    </a:ln>
  </c:spPr>
  <c:txPr>
    <a:bodyPr/>
    <a:lstStyle/>
    <a:p>
      <a:pPr>
        <a:defRPr sz="1200">
          <a:solidFill>
            <a:schemeClr val="tx1"/>
          </a:solidFill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Cumul des heures de pêche évalué</a:t>
            </a:r>
          </a:p>
          <a:p>
            <a:pPr>
              <a:defRPr sz="1200"/>
            </a:pPr>
            <a:r>
              <a:rPr lang="en-US" sz="1200"/>
              <a:t>sur la</a:t>
            </a:r>
            <a:r>
              <a:rPr lang="en-US" sz="1200" baseline="0"/>
              <a:t> saison 2015-2016 </a:t>
            </a:r>
            <a:r>
              <a:rPr lang="en-US" sz="1200"/>
              <a:t>/ ha en eau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'pêcheurs haSA'!$B$18</c:f>
              <c:strCache>
                <c:ptCount val="1"/>
                <c:pt idx="0">
                  <c:v>Cumul heures de pêche sur l'année /ha en eau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'pêcheurs haSA'!$C$1:$H$1</c:f>
              <c:strCache>
                <c:ptCount val="6"/>
                <c:pt idx="0">
                  <c:v>Colombier</c:v>
                </c:pt>
                <c:pt idx="1">
                  <c:v>Grand Large</c:v>
                </c:pt>
                <c:pt idx="2">
                  <c:v>Rhône TCC</c:v>
                </c:pt>
                <c:pt idx="3">
                  <c:v>Saône amont</c:v>
                </c:pt>
                <c:pt idx="4">
                  <c:v>Miribel-Jonage</c:v>
                </c:pt>
                <c:pt idx="5">
                  <c:v>Lac du Ronzey</c:v>
                </c:pt>
              </c:strCache>
            </c:strRef>
          </c:cat>
          <c:val>
            <c:numRef>
              <c:f>'pêcheurs haSA'!$C$18:$H$18</c:f>
              <c:numCache>
                <c:formatCode>0.0</c:formatCode>
                <c:ptCount val="6"/>
                <c:pt idx="0">
                  <c:v>128.50551604958966</c:v>
                </c:pt>
                <c:pt idx="1">
                  <c:v>204.13898709191983</c:v>
                </c:pt>
                <c:pt idx="2">
                  <c:v>88.844753118503093</c:v>
                </c:pt>
                <c:pt idx="3">
                  <c:v>39.474052526220952</c:v>
                </c:pt>
                <c:pt idx="4">
                  <c:v>73.834710165303335</c:v>
                </c:pt>
                <c:pt idx="5">
                  <c:v>1941.9691967592601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82-43CD-9C16-CA4A294A0C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805128"/>
        <c:axId val="153805520"/>
      </c:barChart>
      <c:catAx>
        <c:axId val="153805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805520"/>
        <c:crosses val="autoZero"/>
        <c:auto val="1"/>
        <c:lblAlgn val="ctr"/>
        <c:lblOffset val="100"/>
        <c:noMultiLvlLbl val="0"/>
      </c:catAx>
      <c:valAx>
        <c:axId val="1538055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Nombre d'heures cumulées/ha/an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53805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539552" y="4077073"/>
            <a:ext cx="7020626" cy="7870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fr-FR" sz="3800" dirty="0" smtClean="0"/>
              <a:t>Titre Couverture avec visuel</a:t>
            </a:r>
            <a:endParaRPr lang="fr-FR" sz="3800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/>
          </p:nvPr>
        </p:nvSpPr>
        <p:spPr>
          <a:xfrm>
            <a:off x="539552" y="4999537"/>
            <a:ext cx="6400800" cy="7916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dirty="0" smtClean="0"/>
              <a:t>Sous-titre </a:t>
            </a:r>
            <a:r>
              <a:rPr lang="fr-FR" dirty="0"/>
              <a:t>s</a:t>
            </a:r>
            <a:r>
              <a:rPr lang="fr-FR" dirty="0" smtClean="0"/>
              <a:t>ous-titre</a:t>
            </a:r>
          </a:p>
          <a:p>
            <a:pPr algn="l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158" y="5926636"/>
            <a:ext cx="9395692" cy="4772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810" y="4509120"/>
            <a:ext cx="1527316" cy="25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5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702733" y="3340280"/>
            <a:ext cx="7772400" cy="1310987"/>
          </a:xfrm>
          <a:prstGeom prst="rect">
            <a:avLst/>
          </a:prstGeom>
        </p:spPr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Titre Couverture sans visuel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8" name="Sous-titre 2"/>
          <p:cNvSpPr>
            <a:spLocks noGrp="1"/>
          </p:cNvSpPr>
          <p:nvPr>
            <p:ph type="subTitle" idx="1"/>
          </p:nvPr>
        </p:nvSpPr>
        <p:spPr>
          <a:xfrm>
            <a:off x="1371600" y="4755294"/>
            <a:ext cx="6400800" cy="1117682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Sous-titre </a:t>
            </a:r>
            <a:r>
              <a:rPr lang="fr-FR" dirty="0"/>
              <a:t>s</a:t>
            </a:r>
            <a:r>
              <a:rPr lang="fr-FR" dirty="0" smtClean="0"/>
              <a:t>ous-titre</a:t>
            </a:r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409" y="476672"/>
            <a:ext cx="2011182" cy="32974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3158" y="5926636"/>
            <a:ext cx="9395692" cy="4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09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658085" y="1290195"/>
            <a:ext cx="7772400" cy="6986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Titre intérieur présentation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8" name="Sous-titre 2"/>
          <p:cNvSpPr>
            <a:spLocks noGrp="1"/>
          </p:cNvSpPr>
          <p:nvPr>
            <p:ph type="subTitle" idx="1"/>
          </p:nvPr>
        </p:nvSpPr>
        <p:spPr>
          <a:xfrm>
            <a:off x="658085" y="2078935"/>
            <a:ext cx="6400800" cy="7150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000" dirty="0" smtClean="0"/>
              <a:t>Sous-titre intérieur</a:t>
            </a:r>
          </a:p>
          <a:p>
            <a:pPr algn="l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37362" y="6231464"/>
            <a:ext cx="9395692" cy="324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797" y="5597621"/>
            <a:ext cx="743780" cy="121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6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658085" y="693055"/>
            <a:ext cx="7772400" cy="68616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Titre intérieur présentation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658085" y="1481794"/>
            <a:ext cx="6400800" cy="7150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000" dirty="0" smtClean="0"/>
              <a:t>Sous-titre intérieur</a:t>
            </a:r>
          </a:p>
          <a:p>
            <a:pPr algn="l"/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37362" y="6231464"/>
            <a:ext cx="9395692" cy="3248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797" y="5597621"/>
            <a:ext cx="743780" cy="121945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2165533"/>
            <a:ext cx="293394" cy="35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68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ous-titre 2"/>
          <p:cNvSpPr txBox="1">
            <a:spLocks/>
          </p:cNvSpPr>
          <p:nvPr userDrawn="1"/>
        </p:nvSpPr>
        <p:spPr>
          <a:xfrm>
            <a:off x="137694" y="6534613"/>
            <a:ext cx="7549213" cy="275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baseline="0" dirty="0" smtClean="0">
                <a:solidFill>
                  <a:srgbClr val="000090"/>
                </a:solidFill>
              </a:rPr>
              <a:t>JTN Paris 2017 : « Milieux aquatiques : outils &amp; méthodes pour la connaissance et l’évaluation »</a:t>
            </a:r>
            <a:endParaRPr lang="fr-FR" sz="11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7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1" y="3010273"/>
            <a:ext cx="8042474" cy="787028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solidFill>
                  <a:srgbClr val="000090"/>
                </a:solidFill>
              </a:rPr>
              <a:t>Suivi des captures </a:t>
            </a:r>
            <a:r>
              <a:rPr lang="fr-FR" sz="4000" dirty="0" smtClean="0">
                <a:solidFill>
                  <a:srgbClr val="000090"/>
                </a:solidFill>
              </a:rPr>
              <a:t>de poissons prédateurs par les </a:t>
            </a:r>
            <a:r>
              <a:rPr lang="fr-FR" sz="4000" dirty="0">
                <a:solidFill>
                  <a:srgbClr val="000090"/>
                </a:solidFill>
              </a:rPr>
              <a:t>pêcheurs à la ligne 2011-2016 </a:t>
            </a:r>
            <a:r>
              <a:rPr lang="fr-FR" sz="4000" dirty="0" smtClean="0">
                <a:solidFill>
                  <a:srgbClr val="000090"/>
                </a:solidFill>
              </a:rPr>
              <a:t>(69)</a:t>
            </a:r>
            <a:endParaRPr lang="fr-FR" sz="3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1" y="4380412"/>
            <a:ext cx="6804223" cy="791663"/>
          </a:xfrm>
        </p:spPr>
        <p:txBody>
          <a:bodyPr/>
          <a:lstStyle/>
          <a:p>
            <a:r>
              <a:rPr lang="fr-FR" dirty="0"/>
              <a:t>quelles informations, quelles perspectives de gestion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" y="256068"/>
            <a:ext cx="3312610" cy="248445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052" y="258704"/>
            <a:ext cx="1728661" cy="248186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932" y="257453"/>
            <a:ext cx="3824658" cy="248311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5" descr="logoEDF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02" y="5077892"/>
            <a:ext cx="6778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AERMC_201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758" y="0"/>
            <a:ext cx="1056242" cy="91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2" descr="Affichage de CG69_logo_cartouche_bleu_logo_blanc.jpg en cours..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1335" cy="663199"/>
          </a:xfrm>
          <a:prstGeom prst="rect">
            <a:avLst/>
          </a:prstGeom>
          <a:noFill/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154" y="5018554"/>
            <a:ext cx="1008107" cy="102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03" y="3116302"/>
            <a:ext cx="3243353" cy="243251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98" y="1333521"/>
            <a:ext cx="2466603" cy="370793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0973" y="782185"/>
            <a:ext cx="3934198" cy="281698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72" y="62262"/>
            <a:ext cx="4165322" cy="249919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120" y="64967"/>
            <a:ext cx="4184421" cy="249648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3165355" y="3913975"/>
            <a:ext cx="2254368" cy="76699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>
              <a:spcBef>
                <a:spcPct val="0"/>
              </a:spcBef>
              <a:buNone/>
              <a:defRPr sz="28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Les </a:t>
            </a:r>
            <a:r>
              <a:rPr lang="fr-FR" dirty="0"/>
              <a:t>modes de pêche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923" y="2577423"/>
            <a:ext cx="4183342" cy="251058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ous-titre 1"/>
          <p:cNvSpPr txBox="1">
            <a:spLocks/>
          </p:cNvSpPr>
          <p:nvPr/>
        </p:nvSpPr>
        <p:spPr>
          <a:xfrm>
            <a:off x="1282155" y="5479106"/>
            <a:ext cx="6710878" cy="5845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 smtClean="0"/>
              <a:t>Effet significatif à intégrer.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0941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8085" y="1189576"/>
            <a:ext cx="7772400" cy="686166"/>
          </a:xfr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Autres facteurs à considérer…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5" y="1825905"/>
            <a:ext cx="6400800" cy="715060"/>
          </a:xfrm>
        </p:spPr>
        <p:txBody>
          <a:bodyPr/>
          <a:lstStyle/>
          <a:p>
            <a:pPr algn="l"/>
            <a:r>
              <a:rPr lang="fr-FR" sz="2000" dirty="0" smtClean="0"/>
              <a:t>Biologiques, propres à chaque espèce :</a:t>
            </a:r>
          </a:p>
          <a:p>
            <a:pPr algn="l"/>
            <a:endParaRPr lang="fr-FR" sz="2000" dirty="0"/>
          </a:p>
          <a:p>
            <a:pPr algn="l"/>
            <a:endParaRPr lang="fr-FR" sz="2000" dirty="0" smtClean="0"/>
          </a:p>
          <a:p>
            <a:pPr algn="l"/>
            <a:endParaRPr lang="fr-FR" sz="2000" dirty="0"/>
          </a:p>
          <a:p>
            <a:pPr algn="l"/>
            <a:endParaRPr lang="fr-FR" sz="2000" dirty="0" smtClean="0"/>
          </a:p>
          <a:p>
            <a:pPr algn="l"/>
            <a:endParaRPr lang="fr-FR" sz="2000" dirty="0"/>
          </a:p>
          <a:p>
            <a:pPr algn="l"/>
            <a:endParaRPr lang="fr-FR" sz="2000" dirty="0" smtClean="0"/>
          </a:p>
          <a:p>
            <a:pPr algn="l"/>
            <a:endParaRPr lang="fr-FR" sz="2000" dirty="0"/>
          </a:p>
          <a:p>
            <a:pPr algn="l"/>
            <a:r>
              <a:rPr lang="fr-FR" sz="2000" dirty="0" smtClean="0"/>
              <a:t>Environnementaux :</a:t>
            </a:r>
          </a:p>
          <a:p>
            <a:pPr lvl="1"/>
            <a:r>
              <a:rPr lang="fr-FR" sz="1600" dirty="0" smtClean="0"/>
              <a:t>Pression de pêche jours précédents, vent, heure…lune </a:t>
            </a:r>
          </a:p>
          <a:p>
            <a:pPr lvl="1"/>
            <a:r>
              <a:rPr lang="fr-FR" sz="1600" dirty="0" smtClean="0"/>
              <a:t>Influence moindre mais bien réelle</a:t>
            </a:r>
          </a:p>
          <a:p>
            <a:pPr lvl="2"/>
            <a:r>
              <a:rPr lang="fr-FR" sz="1200" dirty="0" smtClean="0"/>
              <a:t> (ex : </a:t>
            </a:r>
            <a:r>
              <a:rPr lang="fr-FR" sz="1200" dirty="0" err="1" smtClean="0"/>
              <a:t>Kuparinen</a:t>
            </a:r>
            <a:r>
              <a:rPr lang="fr-FR" sz="1200" dirty="0" smtClean="0"/>
              <a:t> </a:t>
            </a:r>
            <a:r>
              <a:rPr lang="fr-FR" sz="1200" i="1" dirty="0" smtClean="0"/>
              <a:t>et al</a:t>
            </a:r>
            <a:r>
              <a:rPr lang="fr-FR" sz="1200" dirty="0" smtClean="0"/>
              <a:t>, 2010 ; Vinson et </a:t>
            </a:r>
            <a:r>
              <a:rPr lang="fr-FR" sz="1200" dirty="0" err="1" smtClean="0"/>
              <a:t>Angradi</a:t>
            </a:r>
            <a:r>
              <a:rPr lang="fr-FR" sz="1200" dirty="0" smtClean="0"/>
              <a:t>, 2014)</a:t>
            </a:r>
            <a:endParaRPr lang="fr-FR" sz="1200" dirty="0"/>
          </a:p>
        </p:txBody>
      </p:sp>
      <p:pic>
        <p:nvPicPr>
          <p:cNvPr id="9" name="Image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3925" y="2207029"/>
            <a:ext cx="5760720" cy="233616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Résultat de recherche d'images pour &quot;lune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78" b="94707" l="5436" r="98426">
                        <a14:backgroundMark x1="71245" y1="5293" x2="92561" y2="26609"/>
                        <a14:backgroundMark x1="92561" y1="31903" x2="92561" y2="31903"/>
                        <a14:backgroundMark x1="96710" y1="64521" x2="96710" y2="64521"/>
                        <a14:backgroundMark x1="74249" y1="95279" x2="74249" y2="95279"/>
                        <a14:backgroundMark x1="46924" y1="96996" x2="46924" y2="96996"/>
                        <a14:backgroundMark x1="21030" y1="94134" x2="21030" y2="94134"/>
                        <a14:backgroundMark x1="4435" y1="70959" x2="4435" y2="70959"/>
                        <a14:backgroundMark x1="5579" y1="27182" x2="5579" y2="27182"/>
                        <a14:backgroundMark x1="27468" y1="5293" x2="27468" y2="5293"/>
                        <a14:backgroundMark x1="64092" y1="4149" x2="64092" y2="4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942" y="4543194"/>
            <a:ext cx="1895706" cy="189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0685" cy="11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48584" y="1662769"/>
            <a:ext cx="7038115" cy="715060"/>
          </a:xfrm>
        </p:spPr>
        <p:txBody>
          <a:bodyPr/>
          <a:lstStyle/>
          <a:p>
            <a:r>
              <a:rPr lang="fr-FR" sz="2000" dirty="0" smtClean="0"/>
              <a:t>Exemples d’utilisation pour la gestion des milieux aquatiques:</a:t>
            </a:r>
          </a:p>
          <a:p>
            <a:pPr lvl="1"/>
            <a:r>
              <a:rPr lang="fr-FR" sz="1600" dirty="0" smtClean="0"/>
              <a:t>Brochet = espèce </a:t>
            </a:r>
            <a:r>
              <a:rPr lang="fr-FR" sz="1600" dirty="0"/>
              <a:t>indicatrice du </a:t>
            </a:r>
            <a:r>
              <a:rPr lang="fr-FR" sz="1600" dirty="0" smtClean="0"/>
              <a:t>bon fonctionnement des grands milieux</a:t>
            </a:r>
          </a:p>
          <a:p>
            <a:pPr lvl="1"/>
            <a:r>
              <a:rPr lang="fr-FR" sz="1600" dirty="0" smtClean="0"/>
              <a:t>Grille d’analyse proposée pour interpréter et valoriser plus simplement l’information recueillie sur cette espèce :</a:t>
            </a:r>
            <a:endParaRPr lang="fr-FR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43" y="3147866"/>
            <a:ext cx="7291842" cy="19015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0685" cy="11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rte situation v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6386" y="471689"/>
            <a:ext cx="5758961" cy="53608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32" y="1181367"/>
            <a:ext cx="1998545" cy="1987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6226326" y="963930"/>
            <a:ext cx="2337498" cy="630942"/>
          </a:xfrm>
          <a:prstGeom prst="rect">
            <a:avLst/>
          </a:prstGeom>
          <a:gradFill flip="none" rotWithShape="1">
            <a:gsLst>
              <a:gs pos="21000">
                <a:srgbClr val="00B0F0"/>
              </a:gs>
              <a:gs pos="47000">
                <a:schemeClr val="accent1">
                  <a:tint val="44500"/>
                  <a:satMod val="160000"/>
                </a:schemeClr>
              </a:gs>
              <a:gs pos="77000">
                <a:srgbClr val="00B050"/>
              </a:gs>
            </a:gsLst>
            <a:lin ang="8100000" scaled="1"/>
            <a:tileRect/>
          </a:gradFill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</a:rPr>
              <a:t>Lacs de Miribel-Jonage</a:t>
            </a:r>
            <a:r>
              <a:rPr lang="fr-FR" sz="1131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fr-FR" sz="1131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1050" dirty="0" smtClean="0">
                <a:solidFill>
                  <a:schemeClr val="accent1">
                    <a:lumMod val="50000"/>
                  </a:schemeClr>
                </a:solidFill>
              </a:rPr>
              <a:t>gravières restaurées écologiquement</a:t>
            </a:r>
          </a:p>
          <a:p>
            <a:pPr algn="ctr"/>
            <a:r>
              <a:rPr lang="fr-FR" sz="1050" b="1" dirty="0" smtClean="0">
                <a:solidFill>
                  <a:schemeClr val="accent1">
                    <a:lumMod val="50000"/>
                  </a:schemeClr>
                </a:solidFill>
              </a:rPr>
              <a:t>CPUE bateau Forte / à pieds Très Forte</a:t>
            </a:r>
            <a:endParaRPr lang="fr-FR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714" y="4086436"/>
            <a:ext cx="2090519" cy="20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829855" y="5286212"/>
            <a:ext cx="2484661" cy="82984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</a:rPr>
              <a:t>Vieux-Rhône de Pierre-Bénite,</a:t>
            </a:r>
          </a:p>
          <a:p>
            <a:pPr algn="ctr"/>
            <a:r>
              <a:rPr lang="fr-FR" sz="1131" dirty="0" smtClean="0">
                <a:solidFill>
                  <a:schemeClr val="accent1">
                    <a:lumMod val="50000"/>
                  </a:schemeClr>
                </a:solidFill>
              </a:rPr>
              <a:t>Hydroélectricité mais débit réservé et quelques </a:t>
            </a:r>
            <a:r>
              <a:rPr lang="fr-FR" sz="1131" dirty="0" err="1" smtClean="0">
                <a:solidFill>
                  <a:schemeClr val="accent1">
                    <a:lumMod val="50000"/>
                  </a:schemeClr>
                </a:solidFill>
              </a:rPr>
              <a:t>lônes</a:t>
            </a:r>
            <a:r>
              <a:rPr lang="fr-FR" sz="1131" dirty="0" smtClean="0">
                <a:solidFill>
                  <a:schemeClr val="accent1">
                    <a:lumMod val="50000"/>
                  </a:schemeClr>
                </a:solidFill>
              </a:rPr>
              <a:t> restaurés</a:t>
            </a:r>
          </a:p>
          <a:p>
            <a:pPr algn="ctr"/>
            <a:r>
              <a:rPr lang="fr-FR" sz="1131" b="1" dirty="0" smtClean="0">
                <a:solidFill>
                  <a:schemeClr val="accent1">
                    <a:lumMod val="50000"/>
                  </a:schemeClr>
                </a:solidFill>
              </a:rPr>
              <a:t>CPUE Moyenne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360167" y="3491498"/>
            <a:ext cx="528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Lyon</a:t>
            </a:r>
            <a:endParaRPr lang="fr-FR" sz="1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083342" y="4874342"/>
            <a:ext cx="588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Givors</a:t>
            </a:r>
            <a:endParaRPr lang="fr-FR" sz="12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795382" y="382358"/>
            <a:ext cx="765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Belleville</a:t>
            </a:r>
            <a:endParaRPr lang="fr-FR" sz="1200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5340" y="115058"/>
            <a:ext cx="1925314" cy="183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786">
            <a:off x="5428674" y="3060782"/>
            <a:ext cx="2088000" cy="1881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399" y="2005317"/>
            <a:ext cx="1848977" cy="1677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ZoneTexte 16"/>
          <p:cNvSpPr txBox="1"/>
          <p:nvPr/>
        </p:nvSpPr>
        <p:spPr>
          <a:xfrm>
            <a:off x="829855" y="2726897"/>
            <a:ext cx="2484661" cy="1003865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C000"/>
              </a:gs>
              <a:gs pos="49000">
                <a:srgbClr val="FFFF00"/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31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z="1400" dirty="0"/>
              <a:t>Lac du </a:t>
            </a:r>
            <a:r>
              <a:rPr lang="fr-FR" sz="1400" dirty="0" smtClean="0"/>
              <a:t>Colombier,</a:t>
            </a:r>
          </a:p>
          <a:p>
            <a:r>
              <a:rPr lang="fr-FR" b="0" dirty="0" smtClean="0"/>
              <a:t>Gravière aux berges bien végétalisées</a:t>
            </a:r>
          </a:p>
          <a:p>
            <a:r>
              <a:rPr lang="fr-FR" b="0" dirty="0" smtClean="0"/>
              <a:t>mais cuvette homogène sans habitat :</a:t>
            </a:r>
          </a:p>
          <a:p>
            <a:r>
              <a:rPr lang="fr-FR" dirty="0" smtClean="0"/>
              <a:t>CPUE bateau Faible à Moyenne, </a:t>
            </a:r>
          </a:p>
          <a:p>
            <a:r>
              <a:rPr lang="fr-FR" dirty="0" smtClean="0"/>
              <a:t>à pieds Moyenne à Forte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68900" y="532194"/>
            <a:ext cx="1871025" cy="655821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</a:rPr>
              <a:t>La Saône amont,</a:t>
            </a:r>
          </a:p>
          <a:p>
            <a:pPr algn="ctr"/>
            <a:r>
              <a:rPr lang="fr-FR" sz="1131" dirty="0" smtClean="0">
                <a:solidFill>
                  <a:schemeClr val="accent1">
                    <a:lumMod val="50000"/>
                  </a:schemeClr>
                </a:solidFill>
              </a:rPr>
              <a:t>Maïs et navigation intensifs :</a:t>
            </a:r>
          </a:p>
          <a:p>
            <a:pPr algn="ctr"/>
            <a:r>
              <a:rPr lang="fr-FR" sz="1131" b="1" dirty="0" smtClean="0">
                <a:solidFill>
                  <a:schemeClr val="accent1">
                    <a:lumMod val="50000"/>
                  </a:schemeClr>
                </a:solidFill>
              </a:rPr>
              <a:t>CPUE Très Faible</a:t>
            </a:r>
            <a:endParaRPr lang="fr-FR" sz="1131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7648" y="4567142"/>
            <a:ext cx="2540832" cy="860620"/>
          </a:xfrm>
          <a:prstGeom prst="rect">
            <a:avLst/>
          </a:prstGeom>
          <a:gradFill flip="none" rotWithShape="1">
            <a:gsLst>
              <a:gs pos="2100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77000">
                <a:srgbClr val="00B0F0"/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31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z="1400" dirty="0"/>
              <a:t>Le </a:t>
            </a:r>
            <a:r>
              <a:rPr lang="fr-FR" sz="1400" dirty="0" smtClean="0"/>
              <a:t>Grand-Large, </a:t>
            </a:r>
          </a:p>
          <a:p>
            <a:r>
              <a:rPr lang="fr-FR" b="0" dirty="0" smtClean="0"/>
              <a:t>berges artificielles, annexe du Rhône, végétalisé et très productif, faucardé</a:t>
            </a:r>
          </a:p>
          <a:p>
            <a:r>
              <a:rPr lang="fr-FR" dirty="0" smtClean="0"/>
              <a:t>CPUE bateau Très Forte / à pieds Forte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2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7" grpId="0" animBg="1"/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346" y="3441954"/>
            <a:ext cx="2275019" cy="278858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8784" y="1852291"/>
            <a:ext cx="4701416" cy="715060"/>
          </a:xfrm>
        </p:spPr>
        <p:txBody>
          <a:bodyPr/>
          <a:lstStyle/>
          <a:p>
            <a:r>
              <a:rPr lang="fr-FR" sz="2000" dirty="0" smtClean="0"/>
              <a:t>Exemple du lac du </a:t>
            </a:r>
            <a:r>
              <a:rPr lang="fr-FR" sz="2000" dirty="0" err="1" smtClean="0"/>
              <a:t>Ronzey</a:t>
            </a:r>
            <a:endParaRPr lang="fr-FR" sz="2000" dirty="0" smtClean="0"/>
          </a:p>
          <a:p>
            <a:pPr lvl="1"/>
            <a:r>
              <a:rPr lang="fr-FR" sz="1600" dirty="0" smtClean="0"/>
              <a:t>Petit plan d’eau (3,6ha)</a:t>
            </a:r>
          </a:p>
          <a:p>
            <a:pPr lvl="1"/>
            <a:r>
              <a:rPr lang="fr-FR" sz="1600" dirty="0" smtClean="0"/>
              <a:t>Restauré avec </a:t>
            </a:r>
            <a:r>
              <a:rPr lang="fr-FR" sz="1600" dirty="0" err="1" smtClean="0"/>
              <a:t>hauts-fonds</a:t>
            </a:r>
            <a:r>
              <a:rPr lang="fr-FR" sz="1600" dirty="0" smtClean="0"/>
              <a:t> végétalisés (2014)</a:t>
            </a:r>
          </a:p>
          <a:p>
            <a:pPr lvl="1"/>
            <a:r>
              <a:rPr lang="fr-FR" sz="1600" dirty="0" smtClean="0"/>
              <a:t>Ouvert à la pêche en 2015</a:t>
            </a:r>
          </a:p>
          <a:p>
            <a:pPr lvl="1"/>
            <a:endParaRPr lang="fr-FR" sz="1600" dirty="0" smtClean="0"/>
          </a:p>
          <a:p>
            <a:pPr lvl="1"/>
            <a:endParaRPr lang="fr-FR" sz="1600" dirty="0" smtClean="0"/>
          </a:p>
          <a:p>
            <a:pPr lvl="1"/>
            <a:endParaRPr lang="fr-FR" sz="1600" dirty="0"/>
          </a:p>
          <a:p>
            <a:pPr marL="457200" lvl="1" indent="0">
              <a:buNone/>
            </a:pPr>
            <a:r>
              <a:rPr lang="fr-FR" sz="1600" b="1" dirty="0" smtClean="0"/>
              <a:t>=&gt; bon fonctionnement écologique des aménagements, forte reproduction du brochet</a:t>
            </a:r>
            <a:endParaRPr lang="fr-FR" sz="1600" b="1" dirty="0"/>
          </a:p>
          <a:p>
            <a:pPr marL="457200" lvl="1" indent="0">
              <a:buNone/>
            </a:pPr>
            <a:endParaRPr lang="fr-FR" sz="1600" dirty="0" smtClean="0"/>
          </a:p>
          <a:p>
            <a:pPr lvl="1"/>
            <a:r>
              <a:rPr lang="fr-FR" sz="1600" dirty="0" smtClean="0"/>
              <a:t>Mais pression de pêche sans équivalent !!</a:t>
            </a:r>
          </a:p>
          <a:p>
            <a:pPr lvl="1"/>
            <a:r>
              <a:rPr lang="fr-FR" sz="1600" dirty="0" smtClean="0"/>
              <a:t>Mortalités pêche (vif) &gt;&gt; production naturelle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600" dirty="0" smtClean="0"/>
              <a:t>chute des CPUE attendue…et vérifiée :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600" dirty="0" smtClean="0"/>
              <a:t>baisse de fréquentation de 27% en 2016.</a:t>
            </a:r>
            <a:endParaRPr lang="fr-FR" sz="1600" dirty="0"/>
          </a:p>
          <a:p>
            <a:pPr lvl="1"/>
            <a:endParaRPr lang="fr-FR" sz="1600" dirty="0"/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3747804198"/>
              </p:ext>
            </p:extLst>
          </p:nvPr>
        </p:nvGraphicFramePr>
        <p:xfrm>
          <a:off x="5391150" y="1"/>
          <a:ext cx="3125060" cy="353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688" y="29710"/>
            <a:ext cx="2655753" cy="1767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1624235" y="3214414"/>
            <a:ext cx="2484661" cy="65582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</a:rPr>
              <a:t>Lac du </a:t>
            </a:r>
            <a:r>
              <a:rPr lang="fr-FR" sz="1400" b="1" dirty="0" err="1" smtClean="0">
                <a:solidFill>
                  <a:schemeClr val="accent1">
                    <a:lumMod val="50000"/>
                  </a:schemeClr>
                </a:solidFill>
              </a:rPr>
              <a:t>Ronzey</a:t>
            </a:r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fr-FR" sz="1131" dirty="0" smtClean="0">
                <a:solidFill>
                  <a:schemeClr val="accent1">
                    <a:lumMod val="50000"/>
                  </a:schemeClr>
                </a:solidFill>
              </a:rPr>
              <a:t>Petite retenue végétalisée</a:t>
            </a:r>
          </a:p>
          <a:p>
            <a:pPr algn="ctr"/>
            <a:r>
              <a:rPr lang="fr-FR" sz="1131" b="1" dirty="0" smtClean="0">
                <a:solidFill>
                  <a:schemeClr val="accent1">
                    <a:lumMod val="50000"/>
                  </a:schemeClr>
                </a:solidFill>
              </a:rPr>
              <a:t>CPUE Très forte</a:t>
            </a:r>
          </a:p>
        </p:txBody>
      </p:sp>
      <p:sp>
        <p:nvSpPr>
          <p:cNvPr id="9" name="Rectangle 8"/>
          <p:cNvSpPr/>
          <p:nvPr/>
        </p:nvSpPr>
        <p:spPr>
          <a:xfrm>
            <a:off x="6686550" y="3533776"/>
            <a:ext cx="1181100" cy="2600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6" y="1"/>
            <a:ext cx="1826655" cy="6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52" y="1474793"/>
            <a:ext cx="7161026" cy="437390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" y="0"/>
            <a:ext cx="9149113" cy="11790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52" y="1481794"/>
            <a:ext cx="7161026" cy="43599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89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986" y="1371599"/>
            <a:ext cx="4168606" cy="392339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140" y="-30403"/>
            <a:ext cx="1998101" cy="22276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94" y="3676650"/>
            <a:ext cx="1893843" cy="252512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592" y="2921123"/>
            <a:ext cx="2282334" cy="264518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143125" y="108679"/>
            <a:ext cx="3023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A-Plus de poissons même s'ils sont plus petits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97289" y="5259990"/>
            <a:ext cx="2200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B-Plus de poissons trophées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9665" y="3046027"/>
            <a:ext cx="2114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C-Plus de poissons conservables</a:t>
            </a:r>
          </a:p>
        </p:txBody>
      </p:sp>
    </p:spTree>
    <p:extLst>
      <p:ext uri="{BB962C8B-B14F-4D97-AF65-F5344CB8AC3E}">
        <p14:creationId xmlns:p14="http://schemas.microsoft.com/office/powerpoint/2010/main" val="16474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5610225" y="1379221"/>
            <a:ext cx="3533775" cy="3583984"/>
            <a:chOff x="5495925" y="0"/>
            <a:chExt cx="3533775" cy="3583984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5925" y="0"/>
              <a:ext cx="3533775" cy="281173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8392" y="3136309"/>
              <a:ext cx="3267710" cy="447675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229"/>
            <a:stretch/>
          </p:blipFill>
          <p:spPr>
            <a:xfrm>
              <a:off x="5658392" y="2853148"/>
              <a:ext cx="3267710" cy="209550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8356" y="1143700"/>
            <a:ext cx="7772400" cy="686166"/>
          </a:xfr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Attentes des pêcheurs :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4" y="1829866"/>
            <a:ext cx="5190266" cy="715060"/>
          </a:xfrm>
        </p:spPr>
        <p:txBody>
          <a:bodyPr/>
          <a:lstStyle/>
          <a:p>
            <a:pPr algn="l"/>
            <a:r>
              <a:rPr lang="fr-FR" sz="2000" dirty="0" smtClean="0"/>
              <a:t>(R)évolution majeure en moins de 30 ans,</a:t>
            </a:r>
          </a:p>
          <a:p>
            <a:pPr algn="l"/>
            <a:endParaRPr lang="fr-FR" sz="1200" dirty="0" smtClean="0"/>
          </a:p>
          <a:p>
            <a:pPr algn="l"/>
            <a:r>
              <a:rPr lang="fr-FR" sz="2000" dirty="0" smtClean="0"/>
              <a:t>Des souhaits très différents selon les sites,</a:t>
            </a:r>
          </a:p>
          <a:p>
            <a:pPr algn="l"/>
            <a:endParaRPr lang="fr-FR" sz="1200" dirty="0" smtClean="0"/>
          </a:p>
          <a:p>
            <a:pPr algn="l"/>
            <a:r>
              <a:rPr lang="fr-FR" sz="2000" dirty="0" smtClean="0"/>
              <a:t>Une seule réglementation en France… dont le concept date (au moins) de 1829 : les tailles minimales de capture. </a:t>
            </a:r>
          </a:p>
          <a:p>
            <a:pPr lvl="1"/>
            <a:r>
              <a:rPr lang="fr-FR" sz="1600" dirty="0" smtClean="0"/>
              <a:t>Ex pour le brochet : 18cm environ en 1875…</a:t>
            </a:r>
          </a:p>
          <a:p>
            <a:endParaRPr lang="fr-FR" sz="2000" dirty="0"/>
          </a:p>
          <a:p>
            <a:endParaRPr lang="fr-FR" sz="2000" dirty="0" smtClean="0"/>
          </a:p>
          <a:p>
            <a:endParaRPr lang="fr-FR" sz="1400" dirty="0"/>
          </a:p>
          <a:p>
            <a:r>
              <a:rPr lang="fr-FR" sz="2000" b="1" dirty="0" smtClean="0"/>
              <a:t>Evolution de 50cm à 60cm pour le brochet : quels effets?</a:t>
            </a:r>
          </a:p>
          <a:p>
            <a:pPr algn="l"/>
            <a:endParaRPr lang="fr-FR" sz="2000" dirty="0"/>
          </a:p>
          <a:p>
            <a:pPr algn="l"/>
            <a:endParaRPr lang="fr-FR" sz="2000" dirty="0" smtClean="0"/>
          </a:p>
          <a:p>
            <a:pPr algn="l"/>
            <a:endParaRPr lang="fr-FR" dirty="0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475054" y="6048057"/>
            <a:ext cx="6330751" cy="370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400" dirty="0">
                <a:solidFill>
                  <a:schemeClr val="tx1"/>
                </a:solidFill>
              </a:rPr>
              <a:t>http://gallica.bnf.fr</a:t>
            </a:r>
            <a:endParaRPr lang="fr-FR" sz="1400" dirty="0" smtClean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50" y="4515530"/>
            <a:ext cx="4648742" cy="4905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366"/>
            <a:ext cx="9149113" cy="11790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10225" y="1379221"/>
            <a:ext cx="3533775" cy="3583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2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161"/>
          <a:stretch/>
        </p:blipFill>
        <p:spPr>
          <a:xfrm>
            <a:off x="6286500" y="1556171"/>
            <a:ext cx="2324431" cy="275086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Exemple sur petit plan d’eau : lac du </a:t>
            </a:r>
            <a:r>
              <a:rPr lang="fr-FR" sz="2800" dirty="0" err="1" smtClean="0">
                <a:solidFill>
                  <a:srgbClr val="000090"/>
                </a:solidFill>
              </a:rPr>
              <a:t>Ronzey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5" y="1621204"/>
            <a:ext cx="5628415" cy="715060"/>
          </a:xfrm>
        </p:spPr>
        <p:txBody>
          <a:bodyPr/>
          <a:lstStyle/>
          <a:p>
            <a:r>
              <a:rPr lang="fr-FR" sz="2000" dirty="0" smtClean="0">
                <a:solidFill>
                  <a:prstClr val="black"/>
                </a:solidFill>
              </a:rPr>
              <a:t>La </a:t>
            </a:r>
            <a:r>
              <a:rPr lang="fr-FR" sz="2000" dirty="0">
                <a:solidFill>
                  <a:prstClr val="black"/>
                </a:solidFill>
              </a:rPr>
              <a:t>modification réglementaire </a:t>
            </a:r>
            <a:r>
              <a:rPr lang="fr-FR" sz="2000" dirty="0" smtClean="0">
                <a:solidFill>
                  <a:prstClr val="black"/>
                </a:solidFill>
              </a:rPr>
              <a:t>entraînerait :</a:t>
            </a:r>
          </a:p>
          <a:p>
            <a:pPr lvl="1"/>
            <a:r>
              <a:rPr lang="fr-FR" sz="1800" dirty="0" smtClean="0">
                <a:solidFill>
                  <a:prstClr val="black"/>
                </a:solidFill>
              </a:rPr>
              <a:t>la </a:t>
            </a:r>
            <a:r>
              <a:rPr lang="fr-FR" sz="1800" dirty="0">
                <a:solidFill>
                  <a:prstClr val="black"/>
                </a:solidFill>
              </a:rPr>
              <a:t>baisse </a:t>
            </a:r>
            <a:r>
              <a:rPr lang="fr-FR" sz="1800" dirty="0" smtClean="0">
                <a:solidFill>
                  <a:prstClr val="black"/>
                </a:solidFill>
              </a:rPr>
              <a:t>du nombre de poissons conservés (-40%)</a:t>
            </a:r>
            <a:endParaRPr lang="fr-FR" sz="1800" dirty="0">
              <a:solidFill>
                <a:prstClr val="black"/>
              </a:solidFill>
            </a:endParaRPr>
          </a:p>
          <a:p>
            <a:pPr lvl="1"/>
            <a:r>
              <a:rPr lang="fr-FR" sz="1800" dirty="0" smtClean="0">
                <a:solidFill>
                  <a:prstClr val="black"/>
                </a:solidFill>
              </a:rPr>
              <a:t>la hausse </a:t>
            </a:r>
            <a:r>
              <a:rPr lang="fr-FR" sz="1800" dirty="0">
                <a:solidFill>
                  <a:prstClr val="black"/>
                </a:solidFill>
              </a:rPr>
              <a:t>de </a:t>
            </a:r>
            <a:r>
              <a:rPr lang="fr-FR" sz="1800" dirty="0" smtClean="0">
                <a:solidFill>
                  <a:prstClr val="black"/>
                </a:solidFill>
              </a:rPr>
              <a:t>la </a:t>
            </a:r>
            <a:r>
              <a:rPr lang="fr-FR" sz="1800" dirty="0">
                <a:solidFill>
                  <a:prstClr val="black"/>
                </a:solidFill>
              </a:rPr>
              <a:t>mortalité </a:t>
            </a:r>
            <a:r>
              <a:rPr lang="fr-FR" sz="1800" dirty="0" smtClean="0">
                <a:solidFill>
                  <a:prstClr val="black"/>
                </a:solidFill>
              </a:rPr>
              <a:t>indirecte</a:t>
            </a:r>
          </a:p>
          <a:p>
            <a:pPr lvl="1"/>
            <a:r>
              <a:rPr lang="fr-FR" sz="1800" dirty="0" smtClean="0">
                <a:solidFill>
                  <a:prstClr val="black"/>
                </a:solidFill>
              </a:rPr>
              <a:t>Bilan : mortalité toujours près de 3 fois supérieure à [production naturelle + lâchés]</a:t>
            </a:r>
          </a:p>
          <a:p>
            <a:pPr marL="457200" lvl="1" indent="0">
              <a:buNone/>
            </a:pPr>
            <a:endParaRPr lang="fr-FR" sz="1200" dirty="0" smtClean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fr-FR" sz="2000" b="1" dirty="0" smtClean="0">
                <a:solidFill>
                  <a:srgbClr val="FF0000"/>
                </a:solidFill>
              </a:rPr>
              <a:t>=&gt; Pas de résolution du problème : les CPUE seront dépendantes des quantités de poissons déversés…à court terme</a:t>
            </a:r>
          </a:p>
          <a:p>
            <a:pPr lvl="1"/>
            <a:endParaRPr lang="fr-FR" sz="20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93190" y="4483983"/>
            <a:ext cx="699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000" dirty="0">
              <a:solidFill>
                <a:prstClr val="black"/>
              </a:solidFill>
            </a:endParaRPr>
          </a:p>
          <a:p>
            <a:r>
              <a:rPr lang="fr-FR" sz="2000" dirty="0" smtClean="0">
                <a:solidFill>
                  <a:prstClr val="black"/>
                </a:solidFill>
              </a:rPr>
              <a:t>=&gt; Insatisfaction </a:t>
            </a:r>
            <a:r>
              <a:rPr lang="fr-FR" sz="2000" dirty="0">
                <a:solidFill>
                  <a:prstClr val="black"/>
                </a:solidFill>
              </a:rPr>
              <a:t>d’une partie des pêcheurs</a:t>
            </a:r>
          </a:p>
          <a:p>
            <a:r>
              <a:rPr lang="fr-FR" sz="2000" dirty="0" smtClean="0">
                <a:solidFill>
                  <a:prstClr val="black"/>
                </a:solidFill>
              </a:rPr>
              <a:t>+ nécessité </a:t>
            </a:r>
            <a:r>
              <a:rPr lang="fr-FR" sz="2000" dirty="0">
                <a:solidFill>
                  <a:prstClr val="black"/>
                </a:solidFill>
              </a:rPr>
              <a:t>d’adapter les tailles des poissons </a:t>
            </a:r>
            <a:r>
              <a:rPr lang="fr-FR" sz="2000" dirty="0" smtClean="0">
                <a:solidFill>
                  <a:prstClr val="black"/>
                </a:solidFill>
              </a:rPr>
              <a:t>déversés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544285" y="3116357"/>
            <a:ext cx="3971065" cy="1"/>
          </a:xfrm>
          <a:prstGeom prst="straightConnector1">
            <a:avLst/>
          </a:prstGeom>
          <a:ln w="50800">
            <a:tailEnd type="oval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83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103988" y="1131765"/>
            <a:ext cx="7382788" cy="2997425"/>
            <a:chOff x="464952" y="1338176"/>
            <a:chExt cx="8077835" cy="3317715"/>
          </a:xfrm>
        </p:grpSpPr>
        <p:sp>
          <p:nvSpPr>
            <p:cNvPr id="5" name="ZoneTexte 4"/>
            <p:cNvSpPr txBox="1"/>
            <p:nvPr/>
          </p:nvSpPr>
          <p:spPr>
            <a:xfrm>
              <a:off x="947864" y="4317337"/>
              <a:ext cx="71120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273484"/>
                  </a:solidFill>
                </a:rPr>
                <a:t>Histogramme des tailles de brochets prélevés entre 2011 et 2015 par les pêcheurs</a:t>
              </a:r>
              <a:endParaRPr lang="fr-FR" sz="1600" b="1" dirty="0">
                <a:solidFill>
                  <a:srgbClr val="273484"/>
                </a:solidFill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952" y="1625599"/>
              <a:ext cx="8077835" cy="2980449"/>
            </a:xfrm>
            <a:prstGeom prst="rect">
              <a:avLst/>
            </a:prstGeom>
          </p:spPr>
        </p:pic>
        <p:cxnSp>
          <p:nvCxnSpPr>
            <p:cNvPr id="7" name="Connecteur droit 6"/>
            <p:cNvCxnSpPr/>
            <p:nvPr/>
          </p:nvCxnSpPr>
          <p:spPr>
            <a:xfrm flipV="1">
              <a:off x="2583543" y="1611086"/>
              <a:ext cx="0" cy="244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flipV="1">
              <a:off x="3142343" y="1611086"/>
              <a:ext cx="0" cy="2448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2583543" y="2094857"/>
              <a:ext cx="5588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401313" y="1338176"/>
              <a:ext cx="2535557" cy="4087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Maille de 50 à 60cm ?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Sous-titre 10"/>
          <p:cNvSpPr txBox="1">
            <a:spLocks noGrp="1"/>
          </p:cNvSpPr>
          <p:nvPr>
            <p:ph type="subTitle" idx="1"/>
          </p:nvPr>
        </p:nvSpPr>
        <p:spPr>
          <a:xfrm>
            <a:off x="865862" y="4031203"/>
            <a:ext cx="7954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Epargnera seulement 15% des individus conservés ; 0.75% des prises, </a:t>
            </a:r>
            <a:r>
              <a:rPr lang="fr-FR" sz="1600" dirty="0"/>
              <a:t>(= 1,2% du potentiel de fécondité </a:t>
            </a:r>
            <a:r>
              <a:rPr lang="fr-FR" sz="1600" dirty="0" smtClean="0"/>
              <a:t>: 50cm </a:t>
            </a:r>
            <a:r>
              <a:rPr lang="fr-FR" sz="1600" dirty="0"/>
              <a:t>= 18 000 œufs, 80cm = 78 000 œufs</a:t>
            </a:r>
            <a:r>
              <a:rPr lang="fr-FR" sz="1600" dirty="0" smtClean="0"/>
              <a:t>)</a:t>
            </a:r>
            <a:endParaRPr lang="fr-FR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Report des prélèvements sur les gros sujets plus féconds et plus rares?</a:t>
            </a:r>
            <a:r>
              <a:rPr lang="fr-FR" sz="2000" b="1" dirty="0" smtClean="0"/>
              <a:t> &gt;75cm : 8% des prises mais 40% des prélèvements  ; </a:t>
            </a:r>
            <a:endParaRPr lang="fr-FR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FF0000"/>
                </a:solidFill>
              </a:rPr>
              <a:t>=&gt; inadapté au développement de poissons trophées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084990" y="476992"/>
            <a:ext cx="7772400" cy="686166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0090"/>
                </a:solidFill>
              </a:rPr>
              <a:t>Exemple sur les grands milieux :</a:t>
            </a:r>
            <a:endParaRPr lang="fr-FR" sz="28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726" y="248709"/>
            <a:ext cx="3605397" cy="250477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71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Au menu :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4" y="2250385"/>
            <a:ext cx="6676166" cy="715060"/>
          </a:xfrm>
        </p:spPr>
        <p:txBody>
          <a:bodyPr/>
          <a:lstStyle/>
          <a:p>
            <a:pPr algn="l"/>
            <a:r>
              <a:rPr lang="fr-FR" sz="2000" dirty="0" smtClean="0"/>
              <a:t>La méthode utilisée et les connaissances acquises</a:t>
            </a:r>
          </a:p>
          <a:p>
            <a:pPr marL="0" indent="0" algn="l">
              <a:buNone/>
            </a:pPr>
            <a:r>
              <a:rPr lang="fr-FR" sz="2000" dirty="0" smtClean="0"/>
              <a:t> </a:t>
            </a:r>
          </a:p>
          <a:p>
            <a:r>
              <a:rPr lang="fr-FR" sz="2000" dirty="0" smtClean="0"/>
              <a:t>Retours sur la méthode : quelques éléments à intégrer</a:t>
            </a:r>
          </a:p>
          <a:p>
            <a:endParaRPr lang="fr-FR" sz="2000" dirty="0" smtClean="0"/>
          </a:p>
          <a:p>
            <a:r>
              <a:rPr lang="fr-FR" sz="2000" dirty="0" smtClean="0"/>
              <a:t>Exemples d’évaluation </a:t>
            </a:r>
            <a:r>
              <a:rPr lang="fr-FR" sz="2000" dirty="0"/>
              <a:t>des </a:t>
            </a:r>
            <a:r>
              <a:rPr lang="fr-FR" sz="2000" dirty="0" smtClean="0"/>
              <a:t>milieux et de leur gestion</a:t>
            </a:r>
          </a:p>
          <a:p>
            <a:endParaRPr lang="fr-FR" sz="2000" dirty="0" smtClean="0"/>
          </a:p>
          <a:p>
            <a:r>
              <a:rPr lang="fr-FR" sz="2000" dirty="0" smtClean="0"/>
              <a:t>Exemples d’évaluation de la réglementation : tailles légales</a:t>
            </a:r>
          </a:p>
          <a:p>
            <a:pPr algn="l"/>
            <a:endParaRPr lang="fr-FR" dirty="0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58085" y="2675462"/>
            <a:ext cx="7772400" cy="333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0685" cy="11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47365" y="5455920"/>
            <a:ext cx="6400800" cy="574730"/>
          </a:xfrm>
        </p:spPr>
        <p:txBody>
          <a:bodyPr/>
          <a:lstStyle/>
          <a:p>
            <a:r>
              <a:rPr lang="fr-FR" sz="2000" dirty="0" smtClean="0"/>
              <a:t>Satisfaction « éthique »? mais pas halieutique dans nos cas de figure…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06" y="400325"/>
            <a:ext cx="7929152" cy="491526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921760" y="1767840"/>
            <a:ext cx="2418080" cy="2438400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66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5250" y="211799"/>
            <a:ext cx="4228875" cy="71506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fr-FR" sz="28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Poissons trophées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849" y="2891533"/>
            <a:ext cx="4541521" cy="10312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965" y="4159431"/>
            <a:ext cx="8144640" cy="2698569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fr-FR" sz="2000" dirty="0" smtClean="0"/>
              <a:t>Productivité très faible des grandes classes d’âge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fr-FR" sz="2000" dirty="0" smtClean="0"/>
              <a:t>Prélèvement </a:t>
            </a:r>
            <a:r>
              <a:rPr lang="fr-FR" sz="2000" dirty="0"/>
              <a:t>de 1 brochet de 90cm = totalité de la production de 40ha sur 1 </a:t>
            </a:r>
            <a:r>
              <a:rPr lang="fr-FR" sz="2000" dirty="0" smtClean="0"/>
              <a:t>an</a:t>
            </a:r>
            <a:endParaRPr lang="fr-FR" sz="2000" dirty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fr-FR" sz="2000" b="1" dirty="0"/>
              <a:t>Donc pour augmenter le nombre de </a:t>
            </a:r>
            <a:r>
              <a:rPr lang="fr-FR" sz="2000" b="1" dirty="0" smtClean="0"/>
              <a:t>grands poissons …</a:t>
            </a:r>
            <a:r>
              <a:rPr lang="fr-FR" sz="2000" b="1" dirty="0"/>
              <a:t>ne </a:t>
            </a:r>
            <a:r>
              <a:rPr lang="fr-FR" sz="2000" b="1" dirty="0" smtClean="0"/>
              <a:t>faudrait-il </a:t>
            </a:r>
            <a:r>
              <a:rPr lang="fr-FR" sz="2000" b="1" dirty="0"/>
              <a:t>pas </a:t>
            </a:r>
            <a:r>
              <a:rPr lang="fr-FR" sz="2000" b="1" dirty="0" smtClean="0"/>
              <a:t>simplement protéger </a:t>
            </a:r>
            <a:r>
              <a:rPr lang="fr-FR" sz="2000" b="1" dirty="0"/>
              <a:t>les grands poissons</a:t>
            </a:r>
            <a:r>
              <a:rPr lang="fr-FR" sz="2000" b="1" dirty="0" smtClean="0"/>
              <a:t>, au lieu des petits?</a:t>
            </a:r>
            <a:endParaRPr lang="fr-FR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5589565" y="3487092"/>
            <a:ext cx="3554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prstClr val="black"/>
                </a:solidFill>
              </a:rPr>
              <a:t>(lacs nord américains ; Pierce</a:t>
            </a:r>
            <a:r>
              <a:rPr lang="fr-FR" i="1" dirty="0">
                <a:solidFill>
                  <a:prstClr val="black"/>
                </a:solidFill>
              </a:rPr>
              <a:t>, 2010)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22" y="685729"/>
            <a:ext cx="2980465" cy="223534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2360" y="1271798"/>
            <a:ext cx="5025320" cy="1486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171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9147" y="353209"/>
            <a:ext cx="809184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endParaRPr lang="fr-FR" sz="2000" dirty="0"/>
          </a:p>
          <a:p>
            <a:r>
              <a:rPr lang="fr-FR" sz="2000" dirty="0" smtClean="0"/>
              <a:t>Retour </a:t>
            </a:r>
            <a:r>
              <a:rPr lang="fr-FR" sz="2000" dirty="0"/>
              <a:t>d’expérience dans le Minnesota </a:t>
            </a:r>
            <a:r>
              <a:rPr lang="fr-FR" sz="1400" i="1" dirty="0">
                <a:solidFill>
                  <a:prstClr val="black"/>
                </a:solidFill>
              </a:rPr>
              <a:t>(Pierce, 2010</a:t>
            </a:r>
            <a:r>
              <a:rPr lang="fr-FR" sz="1400" i="1" dirty="0" smtClean="0">
                <a:solidFill>
                  <a:prstClr val="black"/>
                </a:solidFill>
              </a:rPr>
              <a:t>) </a:t>
            </a:r>
            <a:r>
              <a:rPr lang="fr-FR" sz="2000" i="1" dirty="0" smtClean="0">
                <a:solidFill>
                  <a:prstClr val="black"/>
                </a:solidFill>
              </a:rPr>
              <a:t>:</a:t>
            </a:r>
          </a:p>
          <a:p>
            <a:endParaRPr lang="fr-FR" sz="2000" i="1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b="1" dirty="0"/>
              <a:t>70 </a:t>
            </a:r>
            <a:r>
              <a:rPr lang="fr-FR" sz="2000" b="1" dirty="0" smtClean="0"/>
              <a:t>lacs, entre </a:t>
            </a:r>
            <a:r>
              <a:rPr lang="fr-FR" sz="2000" b="1" dirty="0"/>
              <a:t>21 et 37 années de recul </a:t>
            </a:r>
            <a:r>
              <a:rPr lang="fr-FR" sz="2000" dirty="0"/>
              <a:t>selon les sites, tous échantillonnés à multiples reprises, jeu de données </a:t>
            </a:r>
            <a:r>
              <a:rPr lang="fr-FR" sz="2000" dirty="0" smtClean="0"/>
              <a:t>considérable</a:t>
            </a:r>
            <a:r>
              <a:rPr lang="fr-FR" sz="2000" b="1" dirty="0" smtClean="0"/>
              <a:t>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b="1" dirty="0" smtClean="0"/>
              <a:t>=&gt; validation de l’intérêt des tailles maximales de capture, des fenêtres de capture </a:t>
            </a:r>
            <a:r>
              <a:rPr lang="fr-FR" sz="2000" dirty="0" smtClean="0"/>
              <a:t>pour gérer l’espèce, et </a:t>
            </a:r>
            <a:r>
              <a:rPr lang="fr-FR" sz="2000" b="1" dirty="0" smtClean="0"/>
              <a:t>augmenter la fréquence des grands brochets dans une population (proportions X4)</a:t>
            </a:r>
          </a:p>
          <a:p>
            <a:pPr lvl="2"/>
            <a:r>
              <a:rPr lang="fr-FR" dirty="0" smtClean="0">
                <a:solidFill>
                  <a:prstClr val="black"/>
                </a:solidFill>
              </a:rPr>
              <a:t>- Aucun </a:t>
            </a:r>
            <a:r>
              <a:rPr lang="fr-FR" dirty="0">
                <a:solidFill>
                  <a:prstClr val="black"/>
                </a:solidFill>
              </a:rPr>
              <a:t>effet des tailles minimales de capture / poissons trophées</a:t>
            </a:r>
          </a:p>
          <a:p>
            <a:pPr lvl="1"/>
            <a:r>
              <a:rPr lang="fr-FR" dirty="0" smtClean="0">
                <a:solidFill>
                  <a:prstClr val="black"/>
                </a:solidFill>
              </a:rPr>
              <a:t>	- </a:t>
            </a:r>
            <a:r>
              <a:rPr lang="fr-FR" dirty="0">
                <a:solidFill>
                  <a:prstClr val="black"/>
                </a:solidFill>
              </a:rPr>
              <a:t>pas d’effet des réglementations sur l’abondance globale</a:t>
            </a:r>
          </a:p>
          <a:p>
            <a:pPr lvl="2"/>
            <a:r>
              <a:rPr lang="fr-FR" dirty="0" smtClean="0"/>
              <a:t>- Exemple </a:t>
            </a:r>
            <a:r>
              <a:rPr lang="fr-FR" sz="2000" dirty="0" smtClean="0"/>
              <a:t>: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984" y="3735295"/>
            <a:ext cx="2750185" cy="26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0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1910" y="349972"/>
            <a:ext cx="7772400" cy="686166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000090"/>
                </a:solidFill>
              </a:rPr>
              <a:t>Conclusion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77135" y="1036452"/>
            <a:ext cx="7666765" cy="715060"/>
          </a:xfrm>
        </p:spPr>
        <p:txBody>
          <a:bodyPr/>
          <a:lstStyle/>
          <a:p>
            <a:r>
              <a:rPr lang="fr-FR" sz="2000" b="1" dirty="0" smtClean="0"/>
              <a:t>Le suivi des captures apporte des informations simples et pédagogiques sur l’état de grands milieux complexes à étudier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Démarche </a:t>
            </a:r>
            <a:r>
              <a:rPr lang="fr-FR" sz="2000" b="1" dirty="0"/>
              <a:t>qui implique les pêcheurs dans l’évaluation :</a:t>
            </a:r>
          </a:p>
          <a:p>
            <a:pPr lvl="1"/>
            <a:r>
              <a:rPr lang="fr-FR" sz="2000" dirty="0"/>
              <a:t>Du fonctionnement des milieux naturels</a:t>
            </a:r>
          </a:p>
          <a:p>
            <a:pPr lvl="1"/>
            <a:r>
              <a:rPr lang="fr-FR" sz="2000" dirty="0" smtClean="0">
                <a:solidFill>
                  <a:srgbClr val="FF0000"/>
                </a:solidFill>
              </a:rPr>
              <a:t>De </a:t>
            </a:r>
            <a:r>
              <a:rPr lang="fr-FR" sz="2000" dirty="0">
                <a:solidFill>
                  <a:srgbClr val="FF0000"/>
                </a:solidFill>
              </a:rPr>
              <a:t>leurs propres pratiques de gestion </a:t>
            </a:r>
            <a:r>
              <a:rPr lang="fr-FR" sz="2000" dirty="0" smtClean="0">
                <a:solidFill>
                  <a:srgbClr val="FF0000"/>
                </a:solidFill>
              </a:rPr>
              <a:t>halieutique</a:t>
            </a:r>
          </a:p>
          <a:p>
            <a:pPr lvl="1"/>
            <a:endParaRPr lang="fr-FR" sz="2000" dirty="0">
              <a:solidFill>
                <a:srgbClr val="FF0000"/>
              </a:solidFill>
            </a:endParaRPr>
          </a:p>
          <a:p>
            <a:r>
              <a:rPr lang="fr-FR" sz="2000" b="1" dirty="0"/>
              <a:t>Démarche très utile pour communiquer :</a:t>
            </a:r>
          </a:p>
          <a:p>
            <a:pPr lvl="1"/>
            <a:r>
              <a:rPr lang="fr-FR" sz="2000" dirty="0" smtClean="0"/>
              <a:t>Échanges permanents avec les pêcheurs,</a:t>
            </a:r>
          </a:p>
          <a:p>
            <a:pPr lvl="1"/>
            <a:r>
              <a:rPr lang="fr-FR" sz="2000" dirty="0" smtClean="0"/>
              <a:t>Suscite </a:t>
            </a:r>
            <a:r>
              <a:rPr lang="fr-FR" sz="2000" dirty="0"/>
              <a:t>un fort </a:t>
            </a:r>
            <a:r>
              <a:rPr lang="fr-FR" sz="2000" dirty="0" smtClean="0"/>
              <a:t>intérêt, traduit en chiffres leur ressenti</a:t>
            </a:r>
          </a:p>
          <a:p>
            <a:pPr lvl="1"/>
            <a:r>
              <a:rPr lang="fr-FR" sz="2000" dirty="0" smtClean="0"/>
              <a:t>Crédibilise le rôle de la Fédération vis-à-vis des pêcheurs</a:t>
            </a:r>
          </a:p>
          <a:p>
            <a:pPr lvl="1"/>
            <a:endParaRPr lang="fr-FR" sz="2000" dirty="0"/>
          </a:p>
          <a:p>
            <a:r>
              <a:rPr lang="fr-FR" sz="2000" b="1" dirty="0"/>
              <a:t>Permet de tordre le cou à certaines idées reçues…et contribue à orienter nos actions vers plus de pragmatisme. </a:t>
            </a:r>
          </a:p>
          <a:p>
            <a:pPr lvl="1"/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464" y="3003061"/>
            <a:ext cx="1556086" cy="222261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3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226" y="85726"/>
            <a:ext cx="4600574" cy="61340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24785" y="2594427"/>
            <a:ext cx="3771040" cy="1116695"/>
          </a:xfr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  <a:ea typeface="+mn-ea"/>
                <a:cs typeface="+mn-cs"/>
              </a:rPr>
              <a:t>Merci de votre attention…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19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3250229" y="0"/>
            <a:ext cx="5980386" cy="5438775"/>
            <a:chOff x="3250229" y="0"/>
            <a:chExt cx="5980386" cy="5438775"/>
          </a:xfrm>
        </p:grpSpPr>
        <p:pic>
          <p:nvPicPr>
            <p:cNvPr id="9" name="Image 8" descr="carte situation v2.jpg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50229" y="0"/>
              <a:ext cx="5980386" cy="5438775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5972175" y="3122727"/>
              <a:ext cx="685800" cy="381000"/>
            </a:xfrm>
            <a:prstGeom prst="rect">
              <a:avLst/>
            </a:prstGeom>
            <a:solidFill>
              <a:schemeClr val="bg1">
                <a:lumMod val="75000"/>
                <a:alpha val="88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/>
                <a:t>LYON</a:t>
              </a:r>
              <a:endParaRPr lang="fr-FR" b="1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4760" y="501513"/>
            <a:ext cx="7772400" cy="686166"/>
          </a:xfr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La méthode :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5691" y="1797673"/>
            <a:ext cx="2990709" cy="715060"/>
          </a:xfrm>
        </p:spPr>
        <p:txBody>
          <a:bodyPr/>
          <a:lstStyle/>
          <a:p>
            <a:pPr>
              <a:buFontTx/>
              <a:buChar char="•"/>
            </a:pPr>
            <a:r>
              <a:rPr lang="fr-FR" sz="2000" dirty="0"/>
              <a:t>Enquêtes réalisées par les agents de la </a:t>
            </a:r>
            <a:r>
              <a:rPr lang="fr-FR" sz="2000" dirty="0" smtClean="0"/>
              <a:t>FD69</a:t>
            </a:r>
            <a:endParaRPr lang="fr-FR" sz="2000" dirty="0"/>
          </a:p>
          <a:p>
            <a:pPr>
              <a:buFontTx/>
              <a:buChar char="•"/>
            </a:pPr>
            <a:r>
              <a:rPr lang="fr-FR" sz="2000" dirty="0"/>
              <a:t> 5 secteurs distincts</a:t>
            </a:r>
          </a:p>
          <a:p>
            <a:pPr>
              <a:buFontTx/>
              <a:buChar char="•"/>
            </a:pPr>
            <a:r>
              <a:rPr lang="fr-FR" sz="2000" dirty="0"/>
              <a:t> 26 sessions par secteur réparties en fonction de la fréquentation des pêcheurs dans la saison de pêche</a:t>
            </a:r>
          </a:p>
          <a:p>
            <a:pPr>
              <a:buFontTx/>
              <a:buChar char="•"/>
            </a:pPr>
            <a:r>
              <a:rPr lang="fr-FR" sz="2000" dirty="0"/>
              <a:t> environ </a:t>
            </a:r>
            <a:r>
              <a:rPr lang="fr-FR" sz="2000" dirty="0" smtClean="0"/>
              <a:t>5600 </a:t>
            </a:r>
            <a:r>
              <a:rPr lang="fr-FR" sz="2000" dirty="0"/>
              <a:t>pêcheurs enquêtés </a:t>
            </a:r>
            <a:r>
              <a:rPr lang="fr-FR" sz="2000" dirty="0" smtClean="0"/>
              <a:t>depuis 2011</a:t>
            </a:r>
            <a:endParaRPr lang="fr-FR" sz="2000" dirty="0"/>
          </a:p>
          <a:p>
            <a:pPr>
              <a:buFontTx/>
              <a:buChar char="•"/>
            </a:pPr>
            <a:r>
              <a:rPr lang="fr-FR" sz="2000" dirty="0" smtClean="0"/>
              <a:t>Plus de 17 000 h de </a:t>
            </a:r>
            <a:r>
              <a:rPr lang="fr-FR" sz="2000" dirty="0"/>
              <a:t>pêche </a:t>
            </a:r>
            <a:r>
              <a:rPr lang="fr-FR" sz="2000" dirty="0" smtClean="0"/>
              <a:t>analysées</a:t>
            </a:r>
            <a:endParaRPr lang="fr-FR" sz="2000" dirty="0"/>
          </a:p>
          <a:p>
            <a:pPr algn="l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878424" y="808819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4546D6"/>
                </a:solidFill>
              </a:rPr>
              <a:t>600ha</a:t>
            </a:r>
            <a:endParaRPr lang="fr-FR" sz="1400" b="1" dirty="0">
              <a:solidFill>
                <a:srgbClr val="4546D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57750" y="1601205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4546D6"/>
                </a:solidFill>
              </a:rPr>
              <a:t>55ha</a:t>
            </a:r>
            <a:endParaRPr lang="fr-FR" sz="1400" b="1" dirty="0">
              <a:solidFill>
                <a:srgbClr val="4546D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991350" y="2233964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4546D6"/>
                </a:solidFill>
              </a:rPr>
              <a:t>326ha</a:t>
            </a:r>
            <a:endParaRPr lang="fr-FR" sz="1400" b="1" dirty="0">
              <a:solidFill>
                <a:srgbClr val="4546D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06157" y="3313227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4546D6"/>
                </a:solidFill>
              </a:rPr>
              <a:t>278ha</a:t>
            </a:r>
            <a:endParaRPr lang="fr-FR" sz="1400" b="1" dirty="0">
              <a:solidFill>
                <a:srgbClr val="4546D6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543550" y="3855059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4546D6"/>
                </a:solidFill>
              </a:rPr>
              <a:t>185ha</a:t>
            </a:r>
            <a:endParaRPr lang="fr-FR" sz="1400" b="1" dirty="0">
              <a:solidFill>
                <a:srgbClr val="4546D6"/>
              </a:solidFill>
            </a:endParaRPr>
          </a:p>
        </p:txBody>
      </p:sp>
      <p:pic>
        <p:nvPicPr>
          <p:cNvPr id="11" name="Picture 2" descr="C:\Users\jp.faure\Desktop\Photos\selection\GL 1013\IMG_479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122" b="13251"/>
          <a:stretch/>
        </p:blipFill>
        <p:spPr bwMode="auto">
          <a:xfrm>
            <a:off x="3545361" y="0"/>
            <a:ext cx="5539427" cy="558574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04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5" y="1958182"/>
            <a:ext cx="6400800" cy="715060"/>
          </a:xfrm>
        </p:spPr>
        <p:txBody>
          <a:bodyPr/>
          <a:lstStyle/>
          <a:p>
            <a:r>
              <a:rPr lang="fr-FR" sz="2000" dirty="0" smtClean="0"/>
              <a:t>Estimation de la pression de pêche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975" y="2518502"/>
            <a:ext cx="5287235" cy="350165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0685" cy="1163331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658085" y="1262695"/>
            <a:ext cx="7772400" cy="6861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Les résultats :</a:t>
            </a:r>
            <a:endParaRPr lang="fr-FR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5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2000" dirty="0" smtClean="0"/>
              <a:t>Calcul des CPUE (</a:t>
            </a:r>
            <a:r>
              <a:rPr lang="fr-FR" sz="2000" b="1" dirty="0" smtClean="0"/>
              <a:t>C</a:t>
            </a:r>
            <a:r>
              <a:rPr lang="fr-FR" sz="2000" dirty="0" smtClean="0"/>
              <a:t>aptures </a:t>
            </a:r>
            <a:r>
              <a:rPr lang="fr-FR" sz="2000" b="1" dirty="0" smtClean="0"/>
              <a:t>P</a:t>
            </a:r>
            <a:r>
              <a:rPr lang="fr-FR" sz="2000" dirty="0" smtClean="0"/>
              <a:t>ar </a:t>
            </a:r>
            <a:r>
              <a:rPr lang="fr-FR" sz="2000" b="1" dirty="0" smtClean="0"/>
              <a:t>U</a:t>
            </a:r>
            <a:r>
              <a:rPr lang="fr-FR" sz="2000" dirty="0" smtClean="0"/>
              <a:t>nité d’</a:t>
            </a:r>
            <a:r>
              <a:rPr lang="fr-FR" sz="2000" b="1" dirty="0" smtClean="0"/>
              <a:t>E</a:t>
            </a:r>
            <a:r>
              <a:rPr lang="fr-FR" sz="2000" dirty="0" smtClean="0"/>
              <a:t>ffort de pêche)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02" y="2091913"/>
            <a:ext cx="5364945" cy="364572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C:\Users\jp.faure\Downloads\ILM_66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247" y="2091913"/>
            <a:ext cx="2763470" cy="168728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0685" cy="11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2000" dirty="0">
                <a:solidFill>
                  <a:prstClr val="black"/>
                </a:solidFill>
              </a:rPr>
              <a:t>Calcul des </a:t>
            </a:r>
            <a:r>
              <a:rPr lang="fr-FR" sz="2000" dirty="0" smtClean="0">
                <a:solidFill>
                  <a:prstClr val="black"/>
                </a:solidFill>
              </a:rPr>
              <a:t>CPUE :</a:t>
            </a:r>
            <a:endParaRPr lang="fr-FR" dirty="0"/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666493637"/>
              </p:ext>
            </p:extLst>
          </p:nvPr>
        </p:nvGraphicFramePr>
        <p:xfrm>
          <a:off x="834803" y="2797811"/>
          <a:ext cx="4771014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Connecteur droit avec flèche 7"/>
          <p:cNvCxnSpPr/>
          <p:nvPr/>
        </p:nvCxnSpPr>
        <p:spPr>
          <a:xfrm flipV="1">
            <a:off x="5353050" y="5088033"/>
            <a:ext cx="912721" cy="952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2120900439"/>
              </p:ext>
            </p:extLst>
          </p:nvPr>
        </p:nvGraphicFramePr>
        <p:xfrm>
          <a:off x="834803" y="2797811"/>
          <a:ext cx="4771014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 descr="C:\Users\jp.faure\Downloads\_CLM79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775" y="1"/>
            <a:ext cx="5208905" cy="346607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771" y="2818543"/>
            <a:ext cx="2164714" cy="303752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85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90" y="3842478"/>
            <a:ext cx="6957060" cy="21968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5" y="1353593"/>
            <a:ext cx="6400800" cy="715060"/>
          </a:xfrm>
        </p:spPr>
        <p:txBody>
          <a:bodyPr/>
          <a:lstStyle/>
          <a:p>
            <a:r>
              <a:rPr lang="fr-FR" sz="2000" dirty="0" smtClean="0"/>
              <a:t>Un aperçu de la dynamique des populations :</a:t>
            </a:r>
            <a:endParaRPr lang="fr-FR" sz="2000" dirty="0"/>
          </a:p>
        </p:txBody>
      </p:sp>
      <p:pic>
        <p:nvPicPr>
          <p:cNvPr id="11" name="Image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90" y="1811612"/>
            <a:ext cx="6957060" cy="203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511662" y="2631594"/>
            <a:ext cx="212738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Bien structurées…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5511662" y="4574415"/>
            <a:ext cx="212738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/>
            </a:lvl1pPr>
          </a:lstStyle>
          <a:p>
            <a:r>
              <a:rPr lang="fr-FR" dirty="0"/>
              <a:t>…ou pas!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" y="0"/>
            <a:ext cx="9149113" cy="11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4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3720" y="1518883"/>
            <a:ext cx="4201385" cy="71506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 err="1" smtClean="0"/>
              <a:t>Quelles</a:t>
            </a:r>
            <a:r>
              <a:rPr lang="en-US" sz="2000" dirty="0" smtClean="0"/>
              <a:t> </a:t>
            </a:r>
            <a:r>
              <a:rPr lang="en-US" sz="2000" dirty="0" err="1" smtClean="0"/>
              <a:t>espèces</a:t>
            </a:r>
            <a:r>
              <a:rPr lang="en-US" sz="2000" dirty="0" smtClean="0"/>
              <a:t>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prélevées</a:t>
            </a:r>
            <a:r>
              <a:rPr lang="en-US" sz="2000" dirty="0" smtClean="0"/>
              <a:t>?</a:t>
            </a:r>
          </a:p>
          <a:p>
            <a:endParaRPr lang="en-US" sz="1100" dirty="0"/>
          </a:p>
          <a:p>
            <a:r>
              <a:rPr lang="en-US" sz="2000" dirty="0" err="1" smtClean="0"/>
              <a:t>Calcul</a:t>
            </a:r>
            <a:r>
              <a:rPr lang="en-US" sz="2000" dirty="0" smtClean="0"/>
              <a:t> </a:t>
            </a:r>
            <a:r>
              <a:rPr lang="en-US" sz="2000" dirty="0"/>
              <a:t>des biomasses par </a:t>
            </a:r>
            <a:r>
              <a:rPr lang="en-US" sz="2000" dirty="0" err="1"/>
              <a:t>courbes</a:t>
            </a:r>
            <a:r>
              <a:rPr lang="en-US" sz="2000" dirty="0"/>
              <a:t> </a:t>
            </a:r>
            <a:r>
              <a:rPr lang="en-US" sz="2000" dirty="0" err="1" smtClean="0"/>
              <a:t>tailles</a:t>
            </a:r>
            <a:r>
              <a:rPr lang="en-US" sz="2000" dirty="0" smtClean="0"/>
              <a:t>/</a:t>
            </a:r>
            <a:r>
              <a:rPr lang="en-US" sz="2000" dirty="0" err="1" smtClean="0"/>
              <a:t>poids</a:t>
            </a:r>
            <a:endParaRPr lang="en-US" sz="2000" dirty="0" smtClean="0"/>
          </a:p>
          <a:p>
            <a:endParaRPr lang="en-US" sz="1100" dirty="0"/>
          </a:p>
          <a:p>
            <a:r>
              <a:rPr lang="en-US" sz="2000" dirty="0" smtClean="0"/>
              <a:t>Evaluation des captures et </a:t>
            </a:r>
            <a:r>
              <a:rPr lang="en-US" sz="2000" dirty="0" err="1" smtClean="0"/>
              <a:t>prélèvements</a:t>
            </a:r>
            <a:r>
              <a:rPr lang="en-US" sz="2000" dirty="0" smtClean="0"/>
              <a:t> </a:t>
            </a:r>
            <a:r>
              <a:rPr lang="en-US" sz="2000" dirty="0" err="1" smtClean="0"/>
              <a:t>totaux</a:t>
            </a:r>
            <a:endParaRPr lang="en-US" sz="2000" dirty="0" smtClean="0"/>
          </a:p>
          <a:p>
            <a:pPr lvl="1"/>
            <a:r>
              <a:rPr lang="en-US" sz="1600" b="1" dirty="0" smtClean="0"/>
              <a:t>avec estimation des </a:t>
            </a:r>
            <a:r>
              <a:rPr lang="en-US" sz="1600" b="1" dirty="0" err="1" smtClean="0"/>
              <a:t>mortalités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indirectes</a:t>
            </a:r>
            <a:r>
              <a:rPr lang="en-US" sz="1600" b="1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blessures</a:t>
            </a:r>
            <a:r>
              <a:rPr lang="en-US" sz="1600" dirty="0" smtClean="0"/>
              <a:t> de capture) </a:t>
            </a:r>
            <a:r>
              <a:rPr lang="en-US" sz="1600" dirty="0" err="1" smtClean="0"/>
              <a:t>Hypothèse</a:t>
            </a:r>
            <a:r>
              <a:rPr lang="en-US" sz="1600" dirty="0" smtClean="0"/>
              <a:t> : 2% des </a:t>
            </a:r>
            <a:r>
              <a:rPr lang="en-US" sz="1600" dirty="0" err="1" smtClean="0"/>
              <a:t>prises</a:t>
            </a:r>
            <a:r>
              <a:rPr lang="en-US" sz="1600" dirty="0" smtClean="0"/>
              <a:t> aux </a:t>
            </a:r>
            <a:r>
              <a:rPr lang="en-US" sz="1600" dirty="0" err="1" smtClean="0"/>
              <a:t>leurres</a:t>
            </a:r>
            <a:r>
              <a:rPr lang="en-US" sz="1600" dirty="0" smtClean="0"/>
              <a:t>, 30% </a:t>
            </a:r>
            <a:r>
              <a:rPr lang="en-US" sz="1600" dirty="0" err="1" smtClean="0"/>
              <a:t>prises</a:t>
            </a:r>
            <a:r>
              <a:rPr lang="en-US" sz="1600" dirty="0" smtClean="0"/>
              <a:t> au </a:t>
            </a:r>
            <a:r>
              <a:rPr lang="en-US" sz="1600" dirty="0" err="1" smtClean="0"/>
              <a:t>vif</a:t>
            </a:r>
            <a:r>
              <a:rPr lang="en-US" sz="1600" dirty="0" smtClean="0"/>
              <a:t>*</a:t>
            </a:r>
            <a:endParaRPr lang="en-US" sz="1050" dirty="0" smtClean="0"/>
          </a:p>
          <a:p>
            <a:pPr marL="457200" lvl="1" indent="0">
              <a:buNone/>
            </a:pPr>
            <a:r>
              <a:rPr lang="en-US" sz="1600" dirty="0" smtClean="0"/>
              <a:t>	= 15 à 50% des </a:t>
            </a:r>
            <a:r>
              <a:rPr lang="en-US" sz="1600" dirty="0" err="1" smtClean="0"/>
              <a:t>mortalités</a:t>
            </a:r>
            <a:r>
              <a:rPr lang="en-US" sz="1600" dirty="0" smtClean="0"/>
              <a:t>/</a:t>
            </a:r>
            <a:r>
              <a:rPr lang="en-US" sz="1600" dirty="0" err="1" smtClean="0"/>
              <a:t>effectifs</a:t>
            </a:r>
            <a:endParaRPr lang="en-US" sz="1600" dirty="0" smtClean="0"/>
          </a:p>
          <a:p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" y="0"/>
            <a:ext cx="9149113" cy="11790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105" y="1938975"/>
            <a:ext cx="4853242" cy="328071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356" y="1938975"/>
            <a:ext cx="4953000" cy="328071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4198635" y="5811520"/>
            <a:ext cx="3512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*</a:t>
            </a:r>
            <a:r>
              <a:rPr lang="en-US" sz="1000" dirty="0">
                <a:solidFill>
                  <a:prstClr val="black"/>
                </a:solidFill>
              </a:rPr>
              <a:t> (Burkholder, 1992 ; Dubois et al, 1994 ; </a:t>
            </a:r>
            <a:r>
              <a:rPr lang="en-US" sz="1000" dirty="0" err="1">
                <a:solidFill>
                  <a:prstClr val="black"/>
                </a:solidFill>
              </a:rPr>
              <a:t>Casselman</a:t>
            </a:r>
            <a:r>
              <a:rPr lang="en-US" sz="1000" dirty="0">
                <a:solidFill>
                  <a:prstClr val="black"/>
                </a:solidFill>
              </a:rPr>
              <a:t>, 2005 ; </a:t>
            </a:r>
            <a:r>
              <a:rPr lang="en-US" sz="1000" dirty="0" err="1">
                <a:solidFill>
                  <a:prstClr val="black"/>
                </a:solidFill>
              </a:rPr>
              <a:t>Chancerel</a:t>
            </a:r>
            <a:r>
              <a:rPr lang="en-US" sz="1000" dirty="0">
                <a:solidFill>
                  <a:prstClr val="black"/>
                </a:solidFill>
              </a:rPr>
              <a:t>, 2003 ; Bartholomew et </a:t>
            </a:r>
            <a:r>
              <a:rPr lang="en-US" sz="1000" dirty="0" err="1">
                <a:solidFill>
                  <a:prstClr val="black"/>
                </a:solidFill>
              </a:rPr>
              <a:t>Bohnsack</a:t>
            </a:r>
            <a:r>
              <a:rPr lang="en-US" sz="1000" dirty="0">
                <a:solidFill>
                  <a:prstClr val="black"/>
                </a:solidFill>
              </a:rPr>
              <a:t>, 2005)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834" y="2489242"/>
            <a:ext cx="7819165" cy="715060"/>
          </a:xfrm>
        </p:spPr>
        <p:txBody>
          <a:bodyPr/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“</a:t>
            </a:r>
            <a:r>
              <a:rPr lang="en-US" sz="2000" i="1" dirty="0">
                <a:solidFill>
                  <a:prstClr val="black"/>
                </a:solidFill>
              </a:rPr>
              <a:t>10% of the anglers harvest 50% of the fish</a:t>
            </a:r>
            <a:r>
              <a:rPr lang="en-US" sz="2000" dirty="0">
                <a:solidFill>
                  <a:prstClr val="black"/>
                </a:solidFill>
              </a:rPr>
              <a:t>” </a:t>
            </a:r>
            <a:r>
              <a:rPr lang="en-US" sz="2000" dirty="0" smtClean="0">
                <a:solidFill>
                  <a:prstClr val="black"/>
                </a:solidFill>
              </a:rPr>
              <a:t>: Churchill </a:t>
            </a:r>
            <a:r>
              <a:rPr lang="en-US" sz="2000" dirty="0">
                <a:solidFill>
                  <a:prstClr val="black"/>
                </a:solidFill>
              </a:rPr>
              <a:t>et Snow, </a:t>
            </a:r>
            <a:r>
              <a:rPr lang="en-US" sz="2000" dirty="0" smtClean="0">
                <a:solidFill>
                  <a:prstClr val="black"/>
                </a:solidFill>
              </a:rPr>
              <a:t>1964</a:t>
            </a:r>
          </a:p>
          <a:p>
            <a:pPr lvl="0"/>
            <a:endParaRPr lang="en-US" sz="2000" dirty="0">
              <a:solidFill>
                <a:prstClr val="black"/>
              </a:solidFill>
            </a:endParaRPr>
          </a:p>
          <a:p>
            <a:pPr lvl="0"/>
            <a:r>
              <a:rPr lang="en-US" sz="2000" dirty="0" smtClean="0">
                <a:solidFill>
                  <a:prstClr val="black"/>
                </a:solidFill>
              </a:rPr>
              <a:t>et </a:t>
            </a:r>
            <a:r>
              <a:rPr lang="en-US" sz="2000" dirty="0">
                <a:solidFill>
                  <a:prstClr val="black"/>
                </a:solidFill>
              </a:rPr>
              <a:t>25% des </a:t>
            </a:r>
            <a:r>
              <a:rPr lang="en-US" sz="2000" b="1" dirty="0" smtClean="0">
                <a:solidFill>
                  <a:prstClr val="black"/>
                </a:solidFill>
              </a:rPr>
              <a:t>sorties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se </a:t>
            </a:r>
            <a:r>
              <a:rPr lang="en-US" sz="2000" dirty="0" err="1">
                <a:solidFill>
                  <a:prstClr val="black"/>
                </a:solidFill>
              </a:rPr>
              <a:t>soldent</a:t>
            </a:r>
            <a:r>
              <a:rPr lang="en-US" sz="2000" dirty="0">
                <a:solidFill>
                  <a:prstClr val="black"/>
                </a:solidFill>
              </a:rPr>
              <a:t> par la capture de 80% des </a:t>
            </a:r>
            <a:r>
              <a:rPr lang="en-US" sz="2000" dirty="0" err="1">
                <a:solidFill>
                  <a:prstClr val="black"/>
                </a:solidFill>
              </a:rPr>
              <a:t>poissons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</a:p>
          <a:p>
            <a:pPr marL="0" lvl="0" indent="0"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/>
            <a:r>
              <a:rPr lang="en-US" sz="2000" b="1" dirty="0" err="1" smtClean="0">
                <a:solidFill>
                  <a:prstClr val="black"/>
                </a:solidFill>
              </a:rPr>
              <a:t>Qu’est-ce</a:t>
            </a:r>
            <a:r>
              <a:rPr lang="en-US" sz="2000" b="1" dirty="0" smtClean="0">
                <a:solidFill>
                  <a:prstClr val="black"/>
                </a:solidFill>
              </a:rPr>
              <a:t> qui influence les captures ??</a:t>
            </a:r>
            <a:endParaRPr lang="en-US" sz="2000" b="1" dirty="0">
              <a:solidFill>
                <a:prstClr val="black"/>
              </a:solidFill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0685" cy="1163331"/>
          </a:xfrm>
          <a:prstGeom prst="rect">
            <a:avLst/>
          </a:prstGeom>
        </p:spPr>
      </p:pic>
      <p:sp>
        <p:nvSpPr>
          <p:cNvPr id="9" name="Multiplication 8"/>
          <p:cNvSpPr/>
          <p:nvPr/>
        </p:nvSpPr>
        <p:spPr>
          <a:xfrm>
            <a:off x="2143125" y="2365417"/>
            <a:ext cx="1019175" cy="6444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06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3431</TotalTime>
  <Words>1032</Words>
  <Application>Microsoft Office PowerPoint</Application>
  <PresentationFormat>Affichage à l'écran (4:3)</PresentationFormat>
  <Paragraphs>166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Symbol</vt:lpstr>
      <vt:lpstr>Thème Office</vt:lpstr>
      <vt:lpstr>Suivi des captures de poissons prédateurs par les pêcheurs à la ligne 2011-2016 (69)</vt:lpstr>
      <vt:lpstr>Au menu :</vt:lpstr>
      <vt:lpstr>La méthode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Autres facteurs à considérer…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Attentes des pêcheurs :</vt:lpstr>
      <vt:lpstr>Exemple sur petit plan d’eau : lac du Ronzey</vt:lpstr>
      <vt:lpstr>Exemple sur les grands milieux :</vt:lpstr>
      <vt:lpstr>Présentation PowerPoint</vt:lpstr>
      <vt:lpstr>Présentation PowerPoint</vt:lpstr>
      <vt:lpstr>Présentation PowerPoint</vt:lpstr>
      <vt:lpstr>Conclusion</vt:lpstr>
      <vt:lpstr>Merci de votre attention…</vt:lpstr>
    </vt:vector>
  </TitlesOfParts>
  <Company>Graine d'influence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Couverture sans visuel</dc:title>
  <dc:creator>karine roze</dc:creator>
  <cp:lastModifiedBy>Federation Peche</cp:lastModifiedBy>
  <cp:revision>168</cp:revision>
  <dcterms:created xsi:type="dcterms:W3CDTF">2017-10-09T07:35:39Z</dcterms:created>
  <dcterms:modified xsi:type="dcterms:W3CDTF">2017-12-11T09:21:31Z</dcterms:modified>
</cp:coreProperties>
</file>