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65" r:id="rId3"/>
    <p:sldMasterId id="2147483689" r:id="rId4"/>
  </p:sldMasterIdLst>
  <p:sldIdLst>
    <p:sldId id="332" r:id="rId5"/>
    <p:sldId id="258" r:id="rId6"/>
    <p:sldId id="282" r:id="rId7"/>
    <p:sldId id="285" r:id="rId8"/>
    <p:sldId id="306" r:id="rId9"/>
    <p:sldId id="295" r:id="rId10"/>
    <p:sldId id="296" r:id="rId11"/>
    <p:sldId id="298" r:id="rId12"/>
    <p:sldId id="302" r:id="rId13"/>
    <p:sldId id="297" r:id="rId14"/>
    <p:sldId id="303" r:id="rId15"/>
    <p:sldId id="304" r:id="rId16"/>
    <p:sldId id="291" r:id="rId17"/>
    <p:sldId id="289" r:id="rId18"/>
    <p:sldId id="292" r:id="rId19"/>
    <p:sldId id="293" r:id="rId20"/>
    <p:sldId id="294" r:id="rId21"/>
    <p:sldId id="305" r:id="rId22"/>
    <p:sldId id="288" r:id="rId23"/>
    <p:sldId id="307" r:id="rId24"/>
    <p:sldId id="308" r:id="rId25"/>
    <p:sldId id="309" r:id="rId26"/>
    <p:sldId id="310" r:id="rId27"/>
    <p:sldId id="341" r:id="rId28"/>
    <p:sldId id="328" r:id="rId29"/>
    <p:sldId id="329" r:id="rId30"/>
    <p:sldId id="320" r:id="rId31"/>
    <p:sldId id="321" r:id="rId32"/>
    <p:sldId id="322" r:id="rId33"/>
    <p:sldId id="324" r:id="rId34"/>
    <p:sldId id="326" r:id="rId35"/>
    <p:sldId id="333" r:id="rId36"/>
    <p:sldId id="257" r:id="rId37"/>
    <p:sldId id="259" r:id="rId38"/>
    <p:sldId id="260" r:id="rId39"/>
    <p:sldId id="315" r:id="rId40"/>
    <p:sldId id="267" r:id="rId41"/>
    <p:sldId id="268" r:id="rId42"/>
    <p:sldId id="262" r:id="rId43"/>
    <p:sldId id="263" r:id="rId44"/>
    <p:sldId id="330" r:id="rId45"/>
    <p:sldId id="264" r:id="rId46"/>
    <p:sldId id="265" r:id="rId47"/>
    <p:sldId id="266" r:id="rId48"/>
    <p:sldId id="279" r:id="rId49"/>
    <p:sldId id="323" r:id="rId50"/>
    <p:sldId id="278" r:id="rId51"/>
    <p:sldId id="325" r:id="rId52"/>
    <p:sldId id="270" r:id="rId53"/>
    <p:sldId id="271" r:id="rId54"/>
    <p:sldId id="272" r:id="rId55"/>
    <p:sldId id="311" r:id="rId56"/>
    <p:sldId id="312" r:id="rId57"/>
    <p:sldId id="269" r:id="rId58"/>
    <p:sldId id="273" r:id="rId59"/>
    <p:sldId id="274" r:id="rId60"/>
    <p:sldId id="327" r:id="rId61"/>
    <p:sldId id="275" r:id="rId62"/>
    <p:sldId id="276" r:id="rId63"/>
    <p:sldId id="334" r:id="rId64"/>
    <p:sldId id="313" r:id="rId65"/>
    <p:sldId id="277" r:id="rId66"/>
    <p:sldId id="335" r:id="rId67"/>
    <p:sldId id="280" r:id="rId68"/>
    <p:sldId id="281" r:id="rId69"/>
    <p:sldId id="336" r:id="rId70"/>
    <p:sldId id="317" r:id="rId71"/>
    <p:sldId id="318" r:id="rId72"/>
    <p:sldId id="316" r:id="rId73"/>
    <p:sldId id="319" r:id="rId74"/>
    <p:sldId id="314" r:id="rId75"/>
    <p:sldId id="290" r:id="rId76"/>
    <p:sldId id="339" r:id="rId77"/>
    <p:sldId id="342" r:id="rId78"/>
    <p:sldId id="338" r:id="rId7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3A3AE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8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Cumul des heures de pêche évalué</a:t>
            </a:r>
          </a:p>
          <a:p>
            <a:pPr>
              <a:defRPr sz="1200"/>
            </a:pPr>
            <a:r>
              <a:rPr lang="en-US" sz="1200"/>
              <a:t>sur la</a:t>
            </a:r>
            <a:r>
              <a:rPr lang="en-US" sz="1200" baseline="0"/>
              <a:t> saison 2015-2016 </a:t>
            </a:r>
            <a:r>
              <a:rPr lang="en-US" sz="1200"/>
              <a:t>/ ha en eau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'pêcheurs haSA'!$B$18</c:f>
              <c:strCache>
                <c:ptCount val="1"/>
                <c:pt idx="0">
                  <c:v>Cumul heures de pêche sur l'année /ha en eau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'pêcheurs haSA'!$C$1:$H$1</c:f>
              <c:strCache>
                <c:ptCount val="6"/>
                <c:pt idx="0">
                  <c:v>Colombier</c:v>
                </c:pt>
                <c:pt idx="1">
                  <c:v>Grand Large</c:v>
                </c:pt>
                <c:pt idx="2">
                  <c:v>Rhône TCC</c:v>
                </c:pt>
                <c:pt idx="3">
                  <c:v>Saône amont</c:v>
                </c:pt>
                <c:pt idx="4">
                  <c:v>Miribel-Jonage</c:v>
                </c:pt>
                <c:pt idx="5">
                  <c:v>Lac du Ronzey</c:v>
                </c:pt>
              </c:strCache>
            </c:strRef>
          </c:cat>
          <c:val>
            <c:numRef>
              <c:f>'pêcheurs haSA'!$C$18:$H$18</c:f>
              <c:numCache>
                <c:formatCode>0.0</c:formatCode>
                <c:ptCount val="6"/>
                <c:pt idx="0">
                  <c:v>128.50551604958966</c:v>
                </c:pt>
                <c:pt idx="1">
                  <c:v>204.13898709191983</c:v>
                </c:pt>
                <c:pt idx="2">
                  <c:v>88.844753118503093</c:v>
                </c:pt>
                <c:pt idx="3">
                  <c:v>39.474052526220952</c:v>
                </c:pt>
                <c:pt idx="4">
                  <c:v>73.834710165303335</c:v>
                </c:pt>
                <c:pt idx="5">
                  <c:v>1941.9691967592601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82-43CD-9C16-CA4A294A0C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144640"/>
        <c:axId val="80537472"/>
      </c:barChart>
      <c:catAx>
        <c:axId val="80144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0537472"/>
        <c:crosses val="autoZero"/>
        <c:auto val="1"/>
        <c:lblAlgn val="ctr"/>
        <c:lblOffset val="100"/>
        <c:noMultiLvlLbl val="0"/>
      </c:catAx>
      <c:valAx>
        <c:axId val="805374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Nombre d'heures cumulées/ha/an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801446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539554" y="4077073"/>
            <a:ext cx="7020626" cy="7870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fr-FR" sz="3800" dirty="0" smtClean="0"/>
              <a:t>Titre Couverture avec visuel</a:t>
            </a:r>
            <a:endParaRPr lang="fr-FR" sz="3800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/>
          </p:nvPr>
        </p:nvSpPr>
        <p:spPr>
          <a:xfrm>
            <a:off x="539552" y="4999541"/>
            <a:ext cx="6400800" cy="79166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dirty="0" smtClean="0"/>
              <a:t>Sous-titre </a:t>
            </a:r>
            <a:r>
              <a:rPr lang="fr-FR" dirty="0"/>
              <a:t>s</a:t>
            </a:r>
            <a:r>
              <a:rPr lang="fr-FR" dirty="0" smtClean="0"/>
              <a:t>ous-titre</a:t>
            </a:r>
          </a:p>
          <a:p>
            <a:pPr algn="l"/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158" y="5926640"/>
            <a:ext cx="9395692" cy="4772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5810" y="4509120"/>
            <a:ext cx="1527316" cy="25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5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412F-D52E-4F5C-A169-5CFAC8E3F8E4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2DE7-46B1-41F2-9EE3-B37F3C0043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65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412F-D52E-4F5C-A169-5CFAC8E3F8E4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2DE7-46B1-41F2-9EE3-B37F3C0043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49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412F-D52E-4F5C-A169-5CFAC8E3F8E4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2DE7-46B1-41F2-9EE3-B37F3C0043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26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412F-D52E-4F5C-A169-5CFAC8E3F8E4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2DE7-46B1-41F2-9EE3-B37F3C0043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785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412F-D52E-4F5C-A169-5CFAC8E3F8E4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2DE7-46B1-41F2-9EE3-B37F3C0043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989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412F-D52E-4F5C-A169-5CFAC8E3F8E4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2DE7-46B1-41F2-9EE3-B37F3C0043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468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88E9-19BE-483D-986B-73A19A57EE6D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3AF3-4BDB-4BEF-AF7E-A1CB2ECE1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903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88E9-19BE-483D-986B-73A19A57EE6D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3AF3-4BDB-4BEF-AF7E-A1CB2ECE1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238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88E9-19BE-483D-986B-73A19A57EE6D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3AF3-4BDB-4BEF-AF7E-A1CB2ECE1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072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88E9-19BE-483D-986B-73A19A57EE6D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3AF3-4BDB-4BEF-AF7E-A1CB2ECE1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911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702733" y="3340280"/>
            <a:ext cx="7772400" cy="1310987"/>
          </a:xfrm>
          <a:prstGeom prst="rect">
            <a:avLst/>
          </a:prstGeom>
        </p:spPr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Titre Couverture sans visuel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8" name="Sous-titre 2"/>
          <p:cNvSpPr>
            <a:spLocks noGrp="1"/>
          </p:cNvSpPr>
          <p:nvPr>
            <p:ph type="subTitle" idx="1"/>
          </p:nvPr>
        </p:nvSpPr>
        <p:spPr>
          <a:xfrm>
            <a:off x="1371600" y="4755294"/>
            <a:ext cx="6400800" cy="1117682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Sous-titre </a:t>
            </a:r>
            <a:r>
              <a:rPr lang="fr-FR" dirty="0"/>
              <a:t>s</a:t>
            </a:r>
            <a:r>
              <a:rPr lang="fr-FR" dirty="0" smtClean="0"/>
              <a:t>ous-titre</a:t>
            </a:r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6409" y="476672"/>
            <a:ext cx="2011182" cy="32974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3158" y="5926640"/>
            <a:ext cx="9395692" cy="4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5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88E9-19BE-483D-986B-73A19A57EE6D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3AF3-4BDB-4BEF-AF7E-A1CB2ECE1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657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88E9-19BE-483D-986B-73A19A57EE6D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3AF3-4BDB-4BEF-AF7E-A1CB2ECE1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702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88E9-19BE-483D-986B-73A19A57EE6D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3AF3-4BDB-4BEF-AF7E-A1CB2ECE1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66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88E9-19BE-483D-986B-73A19A57EE6D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3AF3-4BDB-4BEF-AF7E-A1CB2ECE1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744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88E9-19BE-483D-986B-73A19A57EE6D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3AF3-4BDB-4BEF-AF7E-A1CB2ECE1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489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88E9-19BE-483D-986B-73A19A57EE6D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3AF3-4BDB-4BEF-AF7E-A1CB2ECE1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440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88E9-19BE-483D-986B-73A19A57EE6D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3AF3-4BDB-4BEF-AF7E-A1CB2ECE1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789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9999"/>
              </a:solidFill>
              <a:latin typeface="Times New Roman" pitchFamily="18" charset="0"/>
            </a:endParaRPr>
          </a:p>
        </p:txBody>
      </p:sp>
      <p:sp>
        <p:nvSpPr>
          <p:cNvPr id="4099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9999"/>
              </a:solidFill>
              <a:latin typeface="Times New Roman" pitchFamily="18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fr-FR"/>
              <a:t>Cliquez pour modifier 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C9BE95D-38A8-499A-B34F-41C3486CFE48}" type="slidenum">
              <a:rPr lang="fr-FR">
                <a:solidFill>
                  <a:srgbClr val="FF9966"/>
                </a:solidFill>
              </a:rPr>
              <a:pPr/>
              <a:t>‹N°›</a:t>
            </a:fld>
            <a:endParaRPr lang="fr-FR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55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47412-4D0D-4A8F-9858-9C4B5FB3A2EE}" type="slidenum">
              <a:rPr lang="fr-FR">
                <a:solidFill>
                  <a:srgbClr val="FF9966"/>
                </a:solidFill>
              </a:rPr>
              <a:pPr/>
              <a:t>‹N°›</a:t>
            </a:fld>
            <a:endParaRPr lang="fr-FR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32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8450B-EA04-4E8C-BC5D-D57E47776BD7}" type="slidenum">
              <a:rPr lang="fr-FR">
                <a:solidFill>
                  <a:srgbClr val="FF9966"/>
                </a:solidFill>
              </a:rPr>
              <a:pPr/>
              <a:t>‹N°›</a:t>
            </a:fld>
            <a:endParaRPr lang="fr-FR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0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658085" y="1290199"/>
            <a:ext cx="7772400" cy="6986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fr-FR" sz="2800" dirty="0" smtClean="0">
                <a:solidFill>
                  <a:srgbClr val="000090"/>
                </a:solidFill>
              </a:rPr>
              <a:t>Titre intérieur présentation</a:t>
            </a:r>
            <a:endParaRPr lang="fr-FR" sz="2800" dirty="0">
              <a:solidFill>
                <a:srgbClr val="000090"/>
              </a:solidFill>
            </a:endParaRPr>
          </a:p>
        </p:txBody>
      </p:sp>
      <p:sp>
        <p:nvSpPr>
          <p:cNvPr id="8" name="Sous-titre 2"/>
          <p:cNvSpPr>
            <a:spLocks noGrp="1"/>
          </p:cNvSpPr>
          <p:nvPr>
            <p:ph type="subTitle" idx="1"/>
          </p:nvPr>
        </p:nvSpPr>
        <p:spPr>
          <a:xfrm>
            <a:off x="658085" y="2078935"/>
            <a:ext cx="6400800" cy="7150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000" dirty="0" smtClean="0"/>
              <a:t>Sous-titre intérieur</a:t>
            </a:r>
          </a:p>
          <a:p>
            <a:pPr algn="l"/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37362" y="6231464"/>
            <a:ext cx="9395692" cy="324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3797" y="5597621"/>
            <a:ext cx="743780" cy="121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5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979AB-EB0D-4C6D-8B77-F8DD8A08498A}" type="slidenum">
              <a:rPr lang="fr-FR">
                <a:solidFill>
                  <a:srgbClr val="FF9966"/>
                </a:solidFill>
              </a:rPr>
              <a:pPr/>
              <a:t>‹N°›</a:t>
            </a:fld>
            <a:endParaRPr lang="fr-FR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32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F52E3-2A06-4E65-BDFE-0DF9523012B3}" type="slidenum">
              <a:rPr lang="fr-FR">
                <a:solidFill>
                  <a:srgbClr val="FF9966"/>
                </a:solidFill>
              </a:rPr>
              <a:pPr/>
              <a:t>‹N°›</a:t>
            </a:fld>
            <a:endParaRPr lang="fr-FR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33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0785C-7FE6-41FC-827F-391F723D25DC}" type="slidenum">
              <a:rPr lang="fr-FR">
                <a:solidFill>
                  <a:srgbClr val="FF9966"/>
                </a:solidFill>
              </a:rPr>
              <a:pPr/>
              <a:t>‹N°›</a:t>
            </a:fld>
            <a:endParaRPr lang="fr-FR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55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C141B-2D0D-4A09-AD1F-CAC2A16A85FD}" type="slidenum">
              <a:rPr lang="fr-FR">
                <a:solidFill>
                  <a:srgbClr val="FF9966"/>
                </a:solidFill>
              </a:rPr>
              <a:pPr/>
              <a:t>‹N°›</a:t>
            </a:fld>
            <a:endParaRPr lang="fr-FR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24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76005-1775-486E-9231-933AE17AE562}" type="slidenum">
              <a:rPr lang="fr-FR">
                <a:solidFill>
                  <a:srgbClr val="FF9966"/>
                </a:solidFill>
              </a:rPr>
              <a:pPr/>
              <a:t>‹N°›</a:t>
            </a:fld>
            <a:endParaRPr lang="fr-FR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79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E8C59-CCB6-4DC3-B3DA-6F5E4D7C87FC}" type="slidenum">
              <a:rPr lang="fr-FR">
                <a:solidFill>
                  <a:srgbClr val="FF9966"/>
                </a:solidFill>
              </a:rPr>
              <a:pPr/>
              <a:t>‹N°›</a:t>
            </a:fld>
            <a:endParaRPr lang="fr-FR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24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0307A-495F-4FD4-99C1-00ABB16CD7D9}" type="slidenum">
              <a:rPr lang="fr-FR">
                <a:solidFill>
                  <a:srgbClr val="FF9966"/>
                </a:solidFill>
              </a:rPr>
              <a:pPr/>
              <a:t>‹N°›</a:t>
            </a:fld>
            <a:endParaRPr lang="fr-FR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9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996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66AA0-543B-47CB-9434-9110322F4E18}" type="slidenum">
              <a:rPr lang="fr-FR">
                <a:solidFill>
                  <a:srgbClr val="FF9966"/>
                </a:solidFill>
              </a:rPr>
              <a:pPr/>
              <a:t>‹N°›</a:t>
            </a:fld>
            <a:endParaRPr lang="fr-FR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2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658085" y="693055"/>
            <a:ext cx="7772400" cy="68616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fr-FR" sz="2800" dirty="0" smtClean="0">
                <a:solidFill>
                  <a:srgbClr val="000090"/>
                </a:solidFill>
              </a:rPr>
              <a:t>Titre intérieur présentation</a:t>
            </a:r>
            <a:endParaRPr lang="fr-FR" sz="2800" dirty="0">
              <a:solidFill>
                <a:srgbClr val="000090"/>
              </a:solidFill>
            </a:endParaRPr>
          </a:p>
        </p:txBody>
      </p:sp>
      <p:sp>
        <p:nvSpPr>
          <p:cNvPr id="9" name="Sous-titre 2"/>
          <p:cNvSpPr>
            <a:spLocks noGrp="1"/>
          </p:cNvSpPr>
          <p:nvPr>
            <p:ph type="subTitle" idx="1"/>
          </p:nvPr>
        </p:nvSpPr>
        <p:spPr>
          <a:xfrm>
            <a:off x="658085" y="1481794"/>
            <a:ext cx="6400800" cy="7150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000" dirty="0" smtClean="0"/>
              <a:t>Sous-titre intérieur</a:t>
            </a:r>
          </a:p>
          <a:p>
            <a:pPr algn="l"/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0" y="2165533"/>
            <a:ext cx="293394" cy="35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05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412F-D52E-4F5C-A169-5CFAC8E3F8E4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2DE7-46B1-41F2-9EE3-B37F3C0043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9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412F-D52E-4F5C-A169-5CFAC8E3F8E4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2DE7-46B1-41F2-9EE3-B37F3C0043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7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412F-D52E-4F5C-A169-5CFAC8E3F8E4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2DE7-46B1-41F2-9EE3-B37F3C0043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64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412F-D52E-4F5C-A169-5CFAC8E3F8E4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2DE7-46B1-41F2-9EE3-B37F3C0043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51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412F-D52E-4F5C-A169-5CFAC8E3F8E4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2DE7-46B1-41F2-9EE3-B37F3C0043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47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53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B412F-D52E-4F5C-A169-5CFAC8E3F8E4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42DE7-46B1-41F2-9EE3-B37F3C0043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19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C88E9-19BE-483D-986B-73A19A57EE6D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C3AF3-4BDB-4BEF-AF7E-A1CB2ECE1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87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9999"/>
              </a:solidFill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99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9966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27A54D-0454-4BC7-9A3F-FCC1F84E89EC}" type="slidenum">
              <a:rPr lang="fr-FR">
                <a:solidFill>
                  <a:srgbClr val="FF9966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7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http://www.educol.net/coloriage-paire-de-ciseaux-dl27515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png"/><Relationship Id="rId7" Type="http://schemas.openxmlformats.org/officeDocument/2006/relationships/image" Target="../media/image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e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png"/><Relationship Id="rId4" Type="http://schemas.openxmlformats.org/officeDocument/2006/relationships/image" Target="../media/image114.JP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5" Type="http://schemas.microsoft.com/office/2007/relationships/hdphoto" Target="../media/hdphoto5.wdp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4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36.png"/><Relationship Id="rId4" Type="http://schemas.microsoft.com/office/2007/relationships/hdphoto" Target="../media/hdphoto6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4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36.png"/><Relationship Id="rId4" Type="http://schemas.microsoft.com/office/2007/relationships/hdphoto" Target="../media/hdphoto6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33" y="5590055"/>
            <a:ext cx="1109225" cy="11250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" y="0"/>
            <a:ext cx="8299303" cy="58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2547833" y="0"/>
            <a:ext cx="6596167" cy="6858000"/>
            <a:chOff x="1095270" y="0"/>
            <a:chExt cx="6596167" cy="68580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5270" y="0"/>
              <a:ext cx="6596167" cy="6858000"/>
            </a:xfrm>
            <a:prstGeom prst="rect">
              <a:avLst/>
            </a:prstGeom>
          </p:spPr>
        </p:pic>
        <p:sp>
          <p:nvSpPr>
            <p:cNvPr id="7" name="Triangle rectangle 6"/>
            <p:cNvSpPr/>
            <p:nvPr/>
          </p:nvSpPr>
          <p:spPr>
            <a:xfrm>
              <a:off x="1095270" y="5404104"/>
              <a:ext cx="2397738" cy="145389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744" y="1307592"/>
            <a:ext cx="2515584" cy="4869371"/>
          </a:xfrm>
        </p:spPr>
        <p:txBody>
          <a:bodyPr/>
          <a:lstStyle/>
          <a:p>
            <a:r>
              <a:rPr lang="fr-FR" dirty="0" smtClean="0">
                <a:solidFill>
                  <a:schemeClr val="accent1"/>
                </a:solidFill>
              </a:rPr>
              <a:t>Nordique</a:t>
            </a:r>
          </a:p>
          <a:p>
            <a:r>
              <a:rPr lang="fr-FR" dirty="0" smtClean="0">
                <a:solidFill>
                  <a:schemeClr val="accent6"/>
                </a:solidFill>
              </a:rPr>
              <a:t>Circumpolaire</a:t>
            </a:r>
            <a:r>
              <a:rPr lang="fr-FR" dirty="0" smtClean="0"/>
              <a:t> </a:t>
            </a:r>
            <a:r>
              <a:rPr lang="fr-FR" sz="2400" dirty="0"/>
              <a:t>(Europe de l’Est, Asie et Amérique du Nord) </a:t>
            </a:r>
            <a:endParaRPr lang="fr-FR" dirty="0" smtClean="0"/>
          </a:p>
          <a:p>
            <a:r>
              <a:rPr lang="fr-FR" dirty="0" smtClean="0">
                <a:solidFill>
                  <a:schemeClr val="accent2"/>
                </a:solidFill>
              </a:rPr>
              <a:t>Danubienne</a:t>
            </a:r>
          </a:p>
          <a:p>
            <a:endParaRPr lang="fr-FR" dirty="0"/>
          </a:p>
        </p:txBody>
      </p:sp>
      <p:sp>
        <p:nvSpPr>
          <p:cNvPr id="5" name="ZoneTexte 66"/>
          <p:cNvSpPr txBox="1">
            <a:spLocks noChangeArrowheads="1"/>
          </p:cNvSpPr>
          <p:nvPr/>
        </p:nvSpPr>
        <p:spPr bwMode="auto">
          <a:xfrm>
            <a:off x="108745" y="284216"/>
            <a:ext cx="35671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 smtClean="0"/>
              <a:t>3 grandes lignées du brochet « commun » :</a:t>
            </a:r>
            <a:endParaRPr lang="fr-FR" altLang="fr-FR" sz="2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08744" y="6561720"/>
            <a:ext cx="126509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latin typeface="+mn-lt"/>
              </a:rPr>
              <a:t>( </a:t>
            </a:r>
            <a:r>
              <a:rPr lang="fr-FR" sz="1050" dirty="0" err="1" smtClean="0">
                <a:latin typeface="+mn-lt"/>
              </a:rPr>
              <a:t>Skogg</a:t>
            </a:r>
            <a:r>
              <a:rPr lang="fr-FR" sz="1050" dirty="0" smtClean="0">
                <a:latin typeface="+mn-lt"/>
              </a:rPr>
              <a:t> et al, 2014)</a:t>
            </a:r>
            <a:endParaRPr lang="fr-FR" sz="10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770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contenu 2"/>
          <p:cNvSpPr>
            <a:spLocks noGrp="1"/>
          </p:cNvSpPr>
          <p:nvPr>
            <p:ph idx="1"/>
          </p:nvPr>
        </p:nvSpPr>
        <p:spPr>
          <a:xfrm>
            <a:off x="323850" y="404812"/>
            <a:ext cx="8229600" cy="984249"/>
          </a:xfrm>
        </p:spPr>
        <p:txBody>
          <a:bodyPr>
            <a:normAutofit/>
          </a:bodyPr>
          <a:lstStyle/>
          <a:p>
            <a:pPr marL="457200" lvl="1" indent="0" algn="ctr" eaLnBrk="1" hangingPunct="1">
              <a:buFont typeface="Arial" panose="020B0604020202020204" pitchFamily="34" charset="0"/>
              <a:buNone/>
            </a:pPr>
            <a:r>
              <a:rPr lang="fr-FR" altLang="fr-FR" sz="2800" dirty="0" smtClean="0">
                <a:solidFill>
                  <a:srgbClr val="000090"/>
                </a:solidFill>
                <a:ea typeface="+mj-ea"/>
                <a:cs typeface="+mj-cs"/>
              </a:rPr>
              <a:t>2011 : Une </a:t>
            </a:r>
            <a:r>
              <a:rPr lang="fr-FR" altLang="fr-FR" sz="2800" dirty="0">
                <a:solidFill>
                  <a:srgbClr val="000090"/>
                </a:solidFill>
                <a:ea typeface="+mj-ea"/>
                <a:cs typeface="+mj-cs"/>
              </a:rPr>
              <a:t>nouvelle espèce de </a:t>
            </a:r>
            <a:r>
              <a:rPr lang="fr-FR" altLang="fr-FR" sz="2800" dirty="0" smtClean="0">
                <a:solidFill>
                  <a:srgbClr val="000090"/>
                </a:solidFill>
                <a:ea typeface="+mj-ea"/>
                <a:cs typeface="+mj-cs"/>
              </a:rPr>
              <a:t>brochet, </a:t>
            </a:r>
          </a:p>
          <a:p>
            <a:pPr marL="457200" lvl="1" indent="0" algn="ctr" eaLnBrk="1" hangingPunct="1">
              <a:buFont typeface="Arial" panose="020B0604020202020204" pitchFamily="34" charset="0"/>
              <a:buNone/>
            </a:pPr>
            <a:r>
              <a:rPr lang="fr-FR" altLang="fr-FR" sz="2800" dirty="0" smtClean="0">
                <a:solidFill>
                  <a:srgbClr val="000090"/>
                </a:solidFill>
                <a:ea typeface="+mj-ea"/>
                <a:cs typeface="+mj-cs"/>
              </a:rPr>
              <a:t>le </a:t>
            </a:r>
            <a:r>
              <a:rPr lang="fr-FR" altLang="fr-FR" sz="2800" dirty="0">
                <a:solidFill>
                  <a:srgbClr val="000090"/>
                </a:solidFill>
                <a:ea typeface="+mj-ea"/>
                <a:cs typeface="+mj-cs"/>
              </a:rPr>
              <a:t>brochet italien</a:t>
            </a:r>
          </a:p>
        </p:txBody>
      </p:sp>
      <p:sp>
        <p:nvSpPr>
          <p:cNvPr id="12291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E9FBB5-E9F1-44E9-B017-F8669E89D2D8}" type="slidenum">
              <a:rPr lang="fr-FR" altLang="fr-FR" sz="120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200">
              <a:solidFill>
                <a:srgbClr val="FFFFFF"/>
              </a:solidFill>
            </a:endParaRPr>
          </a:p>
        </p:txBody>
      </p:sp>
      <p:pic>
        <p:nvPicPr>
          <p:cNvPr id="12293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6688"/>
            <a:ext cx="3529012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3"/>
          <p:cNvSpPr>
            <a:spLocks noChangeArrowheads="1"/>
          </p:cNvSpPr>
          <p:nvPr/>
        </p:nvSpPr>
        <p:spPr bwMode="auto">
          <a:xfrm>
            <a:off x="628650" y="6142038"/>
            <a:ext cx="12969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sz="1100"/>
              <a:t>http://www.ipike.it</a:t>
            </a:r>
          </a:p>
        </p:txBody>
      </p:sp>
      <p:sp>
        <p:nvSpPr>
          <p:cNvPr id="12296" name="Espace réservé du contenu 2"/>
          <p:cNvSpPr txBox="1">
            <a:spLocks/>
          </p:cNvSpPr>
          <p:nvPr/>
        </p:nvSpPr>
        <p:spPr bwMode="auto">
          <a:xfrm>
            <a:off x="4688359" y="2962274"/>
            <a:ext cx="36718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i="1" dirty="0" err="1"/>
              <a:t>Esox</a:t>
            </a:r>
            <a:r>
              <a:rPr lang="fr-FR" altLang="fr-FR" i="1" dirty="0"/>
              <a:t> </a:t>
            </a:r>
            <a:r>
              <a:rPr lang="fr-FR" altLang="fr-FR" i="1" dirty="0" err="1"/>
              <a:t>cisalpinus</a:t>
            </a:r>
            <a:r>
              <a:rPr lang="fr-FR" altLang="fr-FR" i="1" dirty="0"/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1800" dirty="0"/>
              <a:t>Bianco &amp; </a:t>
            </a:r>
            <a:r>
              <a:rPr lang="fr-FR" altLang="fr-FR" sz="1800" dirty="0" err="1"/>
              <a:t>Delmastro</a:t>
            </a:r>
            <a:r>
              <a:rPr lang="fr-FR" altLang="fr-FR" sz="1800" i="1" dirty="0"/>
              <a:t>, </a:t>
            </a:r>
            <a:r>
              <a:rPr lang="fr-FR" altLang="fr-FR" sz="1800" dirty="0"/>
              <a:t>2011</a:t>
            </a:r>
          </a:p>
        </p:txBody>
      </p:sp>
      <p:pic>
        <p:nvPicPr>
          <p:cNvPr id="8" name="Picture 4" descr="http://journals.plos.org/plosone/article/figure/image?size=large&amp;id=info:doi/10.1371/journal.pone.0025218.g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2" y="1281858"/>
            <a:ext cx="5237734" cy="525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77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contenu 2"/>
          <p:cNvSpPr>
            <a:spLocks noGrp="1"/>
          </p:cNvSpPr>
          <p:nvPr>
            <p:ph idx="1"/>
          </p:nvPr>
        </p:nvSpPr>
        <p:spPr>
          <a:xfrm>
            <a:off x="323850" y="404813"/>
            <a:ext cx="8229600" cy="836612"/>
          </a:xfrm>
        </p:spPr>
        <p:txBody>
          <a:bodyPr>
            <a:normAutofit/>
          </a:bodyPr>
          <a:lstStyle/>
          <a:p>
            <a:pPr marL="457200" lvl="1" indent="0" algn="ctr" eaLnBrk="1" hangingPunct="1">
              <a:buFont typeface="Arial" panose="020B0604020202020204" pitchFamily="34" charset="0"/>
              <a:buNone/>
            </a:pPr>
            <a:r>
              <a:rPr lang="fr-FR" altLang="fr-FR" sz="2800" dirty="0" smtClean="0">
                <a:solidFill>
                  <a:srgbClr val="000090"/>
                </a:solidFill>
                <a:ea typeface="+mj-ea"/>
                <a:cs typeface="+mj-cs"/>
              </a:rPr>
              <a:t>Le </a:t>
            </a:r>
            <a:r>
              <a:rPr lang="fr-FR" altLang="fr-FR" sz="2800" dirty="0">
                <a:solidFill>
                  <a:srgbClr val="000090"/>
                </a:solidFill>
                <a:ea typeface="+mj-ea"/>
                <a:cs typeface="+mj-cs"/>
              </a:rPr>
              <a:t>brochet </a:t>
            </a:r>
            <a:r>
              <a:rPr lang="fr-FR" altLang="fr-FR" sz="2800" dirty="0" smtClean="0">
                <a:solidFill>
                  <a:srgbClr val="000090"/>
                </a:solidFill>
                <a:ea typeface="+mj-ea"/>
                <a:cs typeface="+mj-cs"/>
              </a:rPr>
              <a:t>italien :</a:t>
            </a:r>
            <a:endParaRPr lang="fr-FR" altLang="fr-FR" sz="2800" dirty="0">
              <a:solidFill>
                <a:srgbClr val="000090"/>
              </a:solidFill>
              <a:ea typeface="+mj-ea"/>
              <a:cs typeface="+mj-cs"/>
            </a:endParaRPr>
          </a:p>
        </p:txBody>
      </p:sp>
      <p:sp>
        <p:nvSpPr>
          <p:cNvPr id="13315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46BABF-84F9-4422-9442-375DC74252AC}" type="slidenum">
              <a:rPr lang="fr-FR" altLang="fr-FR" sz="120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1200">
              <a:solidFill>
                <a:srgbClr val="FFFFFF"/>
              </a:solidFill>
            </a:endParaRPr>
          </a:p>
        </p:txBody>
      </p:sp>
      <p:pic>
        <p:nvPicPr>
          <p:cNvPr id="13316" name="Picture 2" descr="D:\ONEMA\Brochet\photos\Esox cisalpinus\E. cis. Juv, 120 mm TL, b. Riana, S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222375"/>
            <a:ext cx="43926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D:\ONEMA\Brochet\photos\Esox cisalpinus\E. cis. fem. 83 cm LT, Lago Fontane, Fau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3644900"/>
            <a:ext cx="43180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5"/>
          <p:cNvSpPr txBox="1">
            <a:spLocks noChangeArrowheads="1"/>
          </p:cNvSpPr>
          <p:nvPr/>
        </p:nvSpPr>
        <p:spPr bwMode="auto">
          <a:xfrm>
            <a:off x="187325" y="3113088"/>
            <a:ext cx="10810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fr-FR" altLang="fr-FR" sz="2000" dirty="0" smtClean="0">
                <a:latin typeface="Arial" charset="0"/>
                <a:cs typeface="Arial" charset="0"/>
              </a:rPr>
              <a:t>12 cm</a:t>
            </a:r>
            <a:endParaRPr lang="fr-FR" altLang="fr-FR" sz="1400" dirty="0" smtClean="0"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 typeface="Symbol" pitchFamily="18" charset="2"/>
              <a:buChar char="Þ"/>
              <a:defRPr/>
            </a:pPr>
            <a:endParaRPr lang="fr-FR" altLang="fr-FR" sz="1600" dirty="0" smtClean="0"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 typeface="Symbol" pitchFamily="18" charset="2"/>
              <a:buChar char="Þ"/>
              <a:defRPr/>
            </a:pPr>
            <a:endParaRPr lang="fr-FR" altLang="fr-FR" sz="1600" dirty="0" smtClean="0">
              <a:latin typeface="Arial" charset="0"/>
              <a:cs typeface="Arial" charset="0"/>
            </a:endParaRPr>
          </a:p>
        </p:txBody>
      </p:sp>
      <p:sp>
        <p:nvSpPr>
          <p:cNvPr id="14" name="ZoneTexte 15"/>
          <p:cNvSpPr txBox="1">
            <a:spLocks noChangeArrowheads="1"/>
          </p:cNvSpPr>
          <p:nvPr/>
        </p:nvSpPr>
        <p:spPr bwMode="auto">
          <a:xfrm>
            <a:off x="4579938" y="5051425"/>
            <a:ext cx="10810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fr-FR" altLang="fr-FR" sz="2000" dirty="0" smtClean="0">
                <a:latin typeface="Arial" charset="0"/>
                <a:cs typeface="Arial" charset="0"/>
              </a:rPr>
              <a:t>83 cm</a:t>
            </a:r>
            <a:endParaRPr lang="fr-FR" altLang="fr-FR" sz="1400" dirty="0" smtClean="0"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 typeface="Symbol" pitchFamily="18" charset="2"/>
              <a:buChar char="Þ"/>
              <a:defRPr/>
            </a:pPr>
            <a:endParaRPr lang="fr-FR" altLang="fr-FR" sz="1600" dirty="0" smtClean="0"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 typeface="Symbol" pitchFamily="18" charset="2"/>
              <a:buChar char="Þ"/>
              <a:defRPr/>
            </a:pPr>
            <a:endParaRPr lang="fr-FR" altLang="fr-FR" sz="1600" dirty="0" smtClean="0">
              <a:latin typeface="Arial" charset="0"/>
              <a:cs typeface="Arial" charset="0"/>
            </a:endParaRPr>
          </a:p>
        </p:txBody>
      </p:sp>
      <p:pic>
        <p:nvPicPr>
          <p:cNvPr id="13320" name="Picture 4" descr="D:\ONEMA\Brochet\photos\Esox cisalpinus\E.cisalp. Fem 62.5 cm,L. ESCO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987550"/>
            <a:ext cx="4316413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4579938" y="3113088"/>
            <a:ext cx="10810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fr-FR" altLang="fr-FR" sz="2000" dirty="0" smtClean="0">
                <a:latin typeface="Arial" charset="0"/>
                <a:cs typeface="Arial" charset="0"/>
              </a:rPr>
              <a:t>62 cm</a:t>
            </a:r>
            <a:endParaRPr lang="fr-FR" altLang="fr-FR" sz="1400" dirty="0" smtClean="0"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 typeface="Symbol" pitchFamily="18" charset="2"/>
              <a:buChar char="Þ"/>
              <a:defRPr/>
            </a:pPr>
            <a:endParaRPr lang="fr-FR" altLang="fr-FR" sz="1600" dirty="0" smtClean="0"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 typeface="Symbol" pitchFamily="18" charset="2"/>
              <a:buChar char="Þ"/>
              <a:defRPr/>
            </a:pPr>
            <a:endParaRPr lang="fr-FR" altLang="fr-FR" sz="1600" dirty="0" smtClean="0">
              <a:latin typeface="Arial" charset="0"/>
              <a:cs typeface="Arial" charset="0"/>
            </a:endParaRPr>
          </a:p>
        </p:txBody>
      </p:sp>
      <p:pic>
        <p:nvPicPr>
          <p:cNvPr id="133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440055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5"/>
          <p:cNvSpPr txBox="1">
            <a:spLocks noChangeArrowheads="1"/>
          </p:cNvSpPr>
          <p:nvPr/>
        </p:nvSpPr>
        <p:spPr bwMode="auto">
          <a:xfrm>
            <a:off x="179388" y="4749800"/>
            <a:ext cx="10810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fr-FR" altLang="fr-FR" sz="2000" dirty="0" smtClean="0">
                <a:latin typeface="Arial" charset="0"/>
                <a:cs typeface="Arial" charset="0"/>
              </a:rPr>
              <a:t>24 cm</a:t>
            </a:r>
            <a:endParaRPr lang="fr-FR" altLang="fr-FR" sz="1400" dirty="0" smtClean="0"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 typeface="Symbol" pitchFamily="18" charset="2"/>
              <a:buChar char="Þ"/>
              <a:defRPr/>
            </a:pPr>
            <a:endParaRPr lang="fr-FR" altLang="fr-FR" sz="1600" dirty="0" smtClean="0"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 typeface="Symbol" pitchFamily="18" charset="2"/>
              <a:buChar char="Þ"/>
              <a:defRPr/>
            </a:pPr>
            <a:endParaRPr lang="fr-FR" altLang="fr-FR" sz="1600" dirty="0" smtClean="0">
              <a:latin typeface="Arial" charset="0"/>
              <a:cs typeface="Arial" charset="0"/>
            </a:endParaRPr>
          </a:p>
        </p:txBody>
      </p:sp>
      <p:sp>
        <p:nvSpPr>
          <p:cNvPr id="13324" name="Rectangle 19"/>
          <p:cNvSpPr>
            <a:spLocks noChangeArrowheads="1"/>
          </p:cNvSpPr>
          <p:nvPr/>
        </p:nvSpPr>
        <p:spPr bwMode="auto">
          <a:xfrm>
            <a:off x="250825" y="5813425"/>
            <a:ext cx="1471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sz="1100" dirty="0"/>
              <a:t>© Bianco &amp; </a:t>
            </a:r>
            <a:r>
              <a:rPr lang="fr-FR" altLang="fr-FR" sz="1100" dirty="0" err="1"/>
              <a:t>Delmastro</a:t>
            </a:r>
            <a:endParaRPr lang="fr-FR" altLang="fr-FR" sz="1100" dirty="0"/>
          </a:p>
        </p:txBody>
      </p:sp>
    </p:spTree>
    <p:extLst>
      <p:ext uri="{BB962C8B-B14F-4D97-AF65-F5344CB8AC3E}">
        <p14:creationId xmlns:p14="http://schemas.microsoft.com/office/powerpoint/2010/main" val="15189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852"/>
            <a:ext cx="4626864" cy="34701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08" y="3305556"/>
            <a:ext cx="4736592" cy="35524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r="3633"/>
          <a:stretch/>
        </p:blipFill>
        <p:spPr>
          <a:xfrm>
            <a:off x="5257800" y="-1"/>
            <a:ext cx="3886200" cy="33432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6858" y="-635"/>
            <a:ext cx="3353562" cy="954107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Dans le département du Rhône…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98177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5207114" y="-32703"/>
            <a:ext cx="4030743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2800" dirty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Etude génétique / MNHN</a:t>
            </a:r>
          </a:p>
        </p:txBody>
      </p:sp>
      <p:pic>
        <p:nvPicPr>
          <p:cNvPr id="34820" name="Picture 1" descr="DSC_05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411288"/>
            <a:ext cx="8307388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821" name="AutoShape 3"/>
          <p:cNvCxnSpPr>
            <a:cxnSpLocks noChangeShapeType="1"/>
          </p:cNvCxnSpPr>
          <p:nvPr/>
        </p:nvCxnSpPr>
        <p:spPr bwMode="auto">
          <a:xfrm>
            <a:off x="7740650" y="2349500"/>
            <a:ext cx="525463" cy="576263"/>
          </a:xfrm>
          <a:prstGeom prst="straightConnector1">
            <a:avLst/>
          </a:prstGeom>
          <a:noFill/>
          <a:ln w="31750">
            <a:solidFill>
              <a:srgbClr val="F7964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pic>
        <p:nvPicPr>
          <p:cNvPr id="34822" name="il_fi" descr="Afficher l'image d'origine"/>
          <p:cNvPicPr>
            <a:picLocks noChangeAspect="1" noChangeArrowheads="1"/>
          </p:cNvPicPr>
          <p:nvPr/>
        </p:nvPicPr>
        <p:blipFill>
          <a:blip r:embed="rId3" r:link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77796">
            <a:off x="8018463" y="2817813"/>
            <a:ext cx="6969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4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4825" name="Picture 7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2925763"/>
            <a:ext cx="3128963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Virage 10"/>
          <p:cNvSpPr/>
          <p:nvPr/>
        </p:nvSpPr>
        <p:spPr>
          <a:xfrm rot="15483740" flipH="1">
            <a:off x="7212806" y="2883695"/>
            <a:ext cx="1095375" cy="557212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34827" name="Espace réservé du contenu 2"/>
          <p:cNvSpPr txBox="1">
            <a:spLocks/>
          </p:cNvSpPr>
          <p:nvPr/>
        </p:nvSpPr>
        <p:spPr bwMode="auto">
          <a:xfrm>
            <a:off x="4356100" y="4106863"/>
            <a:ext cx="31686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Tube d’alcool numéroté</a:t>
            </a:r>
          </a:p>
        </p:txBody>
      </p:sp>
      <p:sp>
        <p:nvSpPr>
          <p:cNvPr id="34828" name="Espace réservé du contenu 2"/>
          <p:cNvSpPr txBox="1">
            <a:spLocks/>
          </p:cNvSpPr>
          <p:nvPr/>
        </p:nvSpPr>
        <p:spPr bwMode="auto">
          <a:xfrm>
            <a:off x="438383" y="5287963"/>
            <a:ext cx="730147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fr-FR" altLang="fr-FR" sz="2800" dirty="0" smtClean="0"/>
              <a:t>Rhône, Saône </a:t>
            </a:r>
            <a:r>
              <a:rPr lang="fr-FR" altLang="fr-FR" sz="2800" dirty="0"/>
              <a:t>et milieux annexes </a:t>
            </a:r>
            <a:endParaRPr lang="fr-FR" altLang="fr-FR" sz="2800" dirty="0" smtClean="0"/>
          </a:p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fr-FR" altLang="fr-FR" sz="2800" b="1" dirty="0" smtClean="0"/>
              <a:t>Pas de brochet italien dans nos échantillons !</a:t>
            </a:r>
            <a:endParaRPr lang="fr-FR" altLang="fr-FR" sz="28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95"/>
            <a:ext cx="4925542" cy="10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6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1236"/>
            <a:ext cx="9144000" cy="622528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050024" y="5751576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chemeClr val="bg1"/>
                </a:solidFill>
              </a:rPr>
              <a:t>In</a:t>
            </a:r>
            <a:r>
              <a:rPr lang="fr-FR" dirty="0" smtClean="0">
                <a:solidFill>
                  <a:schemeClr val="bg1"/>
                </a:solidFill>
              </a:rPr>
              <a:t> Pierce, 2012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-61913"/>
            <a:ext cx="9153525" cy="69818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07431" y="-1546569"/>
            <a:ext cx="2256676" cy="52259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00" y="-61914"/>
            <a:ext cx="2903412" cy="391905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075" y="1822742"/>
            <a:ext cx="3476625" cy="25812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/>
          <a:srcRect t="17457" r="978" b="10271"/>
          <a:stretch/>
        </p:blipFill>
        <p:spPr>
          <a:xfrm>
            <a:off x="4029836" y="3180847"/>
            <a:ext cx="5011865" cy="135258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95528" y="6311899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chemeClr val="bg1"/>
                </a:solidFill>
              </a:rPr>
              <a:t>In</a:t>
            </a:r>
            <a:r>
              <a:rPr lang="fr-FR" dirty="0" smtClean="0">
                <a:solidFill>
                  <a:schemeClr val="bg1"/>
                </a:solidFill>
              </a:rPr>
              <a:t> Pierce, 2012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0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1051"/>
            <a:ext cx="9143998" cy="649589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95528" y="6311899"/>
            <a:ext cx="2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chemeClr val="bg1"/>
                </a:solidFill>
              </a:rPr>
              <a:t>In</a:t>
            </a:r>
            <a:r>
              <a:rPr lang="fr-FR" dirty="0" smtClean="0">
                <a:solidFill>
                  <a:schemeClr val="bg1"/>
                </a:solidFill>
              </a:rPr>
              <a:t> Pierce, 2012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25" y="781050"/>
            <a:ext cx="4089245" cy="3500437"/>
          </a:xfrm>
          <a:prstGeom prst="rect">
            <a:avLst/>
          </a:prstGeom>
        </p:spPr>
      </p:pic>
      <p:sp>
        <p:nvSpPr>
          <p:cNvPr id="2253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A15673-974A-4249-8A31-65BA703A9E85}" type="slidenum">
              <a:rPr lang="fr-FR" altLang="fr-FR" sz="120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20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9950" y="5949950"/>
            <a:ext cx="1784350" cy="5746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533" name="Espace réservé du contenu 2"/>
          <p:cNvSpPr>
            <a:spLocks noGrp="1"/>
          </p:cNvSpPr>
          <p:nvPr>
            <p:ph idx="1"/>
          </p:nvPr>
        </p:nvSpPr>
        <p:spPr>
          <a:xfrm>
            <a:off x="323850" y="404813"/>
            <a:ext cx="8229600" cy="836612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fr-FR" altLang="fr-FR" sz="2800" dirty="0" smtClean="0">
                <a:solidFill>
                  <a:srgbClr val="000090"/>
                </a:solidFill>
              </a:rPr>
              <a:t>2014 </a:t>
            </a:r>
            <a:r>
              <a:rPr lang="fr-FR" altLang="fr-FR" sz="2800" dirty="0">
                <a:solidFill>
                  <a:srgbClr val="000090"/>
                </a:solidFill>
              </a:rPr>
              <a:t>: Une nouvelle </a:t>
            </a:r>
            <a:r>
              <a:rPr lang="fr-FR" altLang="fr-FR" sz="2800" dirty="0" smtClean="0">
                <a:solidFill>
                  <a:srgbClr val="000090"/>
                </a:solidFill>
              </a:rPr>
              <a:t>espèce…le </a:t>
            </a:r>
            <a:r>
              <a:rPr lang="fr-FR" altLang="fr-FR" sz="2800" dirty="0">
                <a:solidFill>
                  <a:srgbClr val="000090"/>
                </a:solidFill>
              </a:rPr>
              <a:t>brochet </a:t>
            </a:r>
            <a:r>
              <a:rPr lang="fr-FR" altLang="fr-FR" sz="2800" dirty="0" smtClean="0">
                <a:solidFill>
                  <a:srgbClr val="000090"/>
                </a:solidFill>
              </a:rPr>
              <a:t>aquitain</a:t>
            </a:r>
            <a:endParaRPr lang="fr-FR" altLang="fr-FR" sz="2800" dirty="0">
              <a:solidFill>
                <a:srgbClr val="000090"/>
              </a:solidFill>
            </a:endParaRPr>
          </a:p>
        </p:txBody>
      </p:sp>
      <p:sp>
        <p:nvSpPr>
          <p:cNvPr id="22535" name="Rectangle 20"/>
          <p:cNvSpPr>
            <a:spLocks noChangeArrowheads="1"/>
          </p:cNvSpPr>
          <p:nvPr/>
        </p:nvSpPr>
        <p:spPr bwMode="auto">
          <a:xfrm>
            <a:off x="5153489" y="2880087"/>
            <a:ext cx="2598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85788" indent="-585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fr-F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Esox</a:t>
            </a:r>
            <a:r>
              <a:rPr lang="fr-FR" alt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aquitanicus</a:t>
            </a:r>
            <a:r>
              <a:rPr lang="fr-FR" alt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altLang="fr-FR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Denys </a:t>
            </a:r>
            <a:r>
              <a:rPr lang="fr-FR" alt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2014</a:t>
            </a:r>
          </a:p>
        </p:txBody>
      </p:sp>
      <p:pic>
        <p:nvPicPr>
          <p:cNvPr id="22536" name="Picture 2" descr="D:\ONEMA\Brochet\Publication\Esox aquitanicu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" y="3943350"/>
            <a:ext cx="9145554" cy="291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97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92F05F-261D-4AED-B8D9-C1E113BB4DD5}" type="slidenum">
              <a:rPr lang="fr-FR" altLang="fr-FR" sz="120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20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1341438"/>
            <a:ext cx="4117975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r-FR" altLang="fr-FR" sz="2000" dirty="0">
              <a:latin typeface="Arial" charset="0"/>
            </a:endParaRPr>
          </a:p>
          <a:p>
            <a:pPr marL="742950" lvl="1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altLang="fr-FR" sz="2000" i="1" dirty="0" smtClean="0">
                <a:latin typeface="Arial" charset="0"/>
              </a:rPr>
              <a:t>Brochet « commun »</a:t>
            </a:r>
            <a:endParaRPr lang="fr-FR" altLang="fr-FR" sz="2000" i="1" dirty="0">
              <a:latin typeface="Arial" charset="0"/>
            </a:endParaRPr>
          </a:p>
          <a:p>
            <a:pPr marL="717550" lvl="2" eaLnBrk="1" fontAlgn="auto" hangingPunct="1">
              <a:spcAft>
                <a:spcPts val="0"/>
              </a:spcAft>
              <a:defRPr/>
            </a:pPr>
            <a:r>
              <a:rPr lang="fr-FR" altLang="fr-FR" sz="2000" dirty="0">
                <a:latin typeface="Arial" charset="0"/>
              </a:rPr>
              <a:t>(tous les bassins)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fr-FR" altLang="fr-FR" sz="2000" dirty="0">
              <a:latin typeface="Arial" charset="0"/>
            </a:endParaRPr>
          </a:p>
          <a:p>
            <a:pPr marL="742950" lvl="1" indent="-285750" eaLnBrk="1" fontAlgn="auto" hangingPunct="1">
              <a:spcAft>
                <a:spcPts val="0"/>
              </a:spcAft>
              <a:buFontTx/>
              <a:buChar char="-"/>
              <a:defRPr/>
            </a:pPr>
            <a:endParaRPr lang="fr-FR" altLang="fr-FR" sz="2000" dirty="0">
              <a:latin typeface="Arial" charset="0"/>
            </a:endParaRPr>
          </a:p>
          <a:p>
            <a:pPr marL="742950" lvl="1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altLang="fr-FR" sz="2000" i="1" dirty="0" smtClean="0">
                <a:latin typeface="Arial" charset="0"/>
              </a:rPr>
              <a:t>Brochet aquitain</a:t>
            </a:r>
            <a:endParaRPr lang="fr-FR" altLang="fr-FR" sz="2000" i="1" dirty="0">
              <a:latin typeface="Arial" charset="0"/>
            </a:endParaRPr>
          </a:p>
          <a:p>
            <a:pPr marL="717550" lvl="1" indent="-260350" eaLnBrk="1" fontAlgn="auto" hangingPunct="1">
              <a:spcAft>
                <a:spcPts val="0"/>
              </a:spcAft>
              <a:defRPr/>
            </a:pPr>
            <a:r>
              <a:rPr lang="fr-FR" altLang="fr-FR" sz="2000" dirty="0">
                <a:latin typeface="Arial" charset="0"/>
              </a:rPr>
              <a:t>	(bassins de la Charente à l’Adour)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fr-FR" altLang="fr-FR" sz="2000" dirty="0">
              <a:latin typeface="Arial" charset="0"/>
            </a:endParaRPr>
          </a:p>
          <a:p>
            <a:pPr marL="742950" lvl="1" indent="-285750" eaLnBrk="1" fontAlgn="auto" hangingPunct="1">
              <a:spcAft>
                <a:spcPts val="0"/>
              </a:spcAft>
              <a:buFontTx/>
              <a:buChar char="-"/>
              <a:defRPr/>
            </a:pPr>
            <a:endParaRPr lang="fr-FR" altLang="fr-FR" sz="2000" dirty="0">
              <a:latin typeface="Arial" charset="0"/>
            </a:endParaRPr>
          </a:p>
          <a:p>
            <a:pPr marL="742950" lvl="1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altLang="fr-FR" sz="2000" i="1" dirty="0" smtClean="0">
                <a:latin typeface="Arial" charset="0"/>
              </a:rPr>
              <a:t>Brochet italien</a:t>
            </a:r>
            <a:endParaRPr lang="fr-FR" altLang="fr-FR" sz="2000" i="1" dirty="0">
              <a:latin typeface="Arial" charset="0"/>
            </a:endParaRPr>
          </a:p>
          <a:p>
            <a:pPr marL="717550" lvl="2" eaLnBrk="1" fontAlgn="auto" hangingPunct="1">
              <a:spcAft>
                <a:spcPts val="0"/>
              </a:spcAft>
              <a:defRPr/>
            </a:pPr>
            <a:r>
              <a:rPr lang="fr-FR" altLang="fr-FR" sz="2000" dirty="0">
                <a:latin typeface="Arial" charset="0"/>
              </a:rPr>
              <a:t>(lacs périalpins, probablement non natif,  </a:t>
            </a:r>
            <a:r>
              <a:rPr lang="fr-FR" altLang="fr-FR" sz="2000" dirty="0" smtClean="0">
                <a:latin typeface="Arial" charset="0"/>
              </a:rPr>
              <a:t>XIXème siècle)</a:t>
            </a:r>
            <a:endParaRPr lang="fr-FR" altLang="fr-FR" sz="2000" dirty="0">
              <a:latin typeface="Arial" charset="0"/>
            </a:endParaRPr>
          </a:p>
        </p:txBody>
      </p:sp>
      <p:pic>
        <p:nvPicPr>
          <p:cNvPr id="29701" name="Picture 2" descr="G:\Livrables\Thèse\Présentations\cartes distribution brochet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1691640"/>
            <a:ext cx="5316587" cy="505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H="1" flipV="1">
            <a:off x="4581144" y="4434841"/>
            <a:ext cx="754492" cy="2990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4581144" y="4632325"/>
            <a:ext cx="783020" cy="101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4" b="53523"/>
          <a:stretch/>
        </p:blipFill>
        <p:spPr>
          <a:xfrm>
            <a:off x="2526" y="1"/>
            <a:ext cx="9149113" cy="11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4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58085" y="1163333"/>
            <a:ext cx="7772400" cy="698625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000090"/>
                </a:solidFill>
              </a:rPr>
              <a:t>Au menu :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2250" y="1721708"/>
            <a:ext cx="8786190" cy="715060"/>
          </a:xfrm>
        </p:spPr>
        <p:txBody>
          <a:bodyPr/>
          <a:lstStyle/>
          <a:p>
            <a:r>
              <a:rPr lang="fr-FR" sz="2000" dirty="0" smtClean="0">
                <a:solidFill>
                  <a:srgbClr val="FF0000"/>
                </a:solidFill>
              </a:rPr>
              <a:t>Biologie : </a:t>
            </a:r>
          </a:p>
          <a:p>
            <a:pPr lvl="1"/>
            <a:r>
              <a:rPr lang="fr-FR" sz="1800" dirty="0" smtClean="0"/>
              <a:t>Le </a:t>
            </a:r>
            <a:r>
              <a:rPr lang="fr-FR" sz="1800" dirty="0"/>
              <a:t>brochet? Non…LES brochets!</a:t>
            </a:r>
          </a:p>
          <a:p>
            <a:pPr lvl="1"/>
            <a:r>
              <a:rPr lang="fr-FR" sz="1800" dirty="0" smtClean="0"/>
              <a:t>Qu’est-ce qui joue sur son (leur) abondance ?</a:t>
            </a:r>
          </a:p>
          <a:p>
            <a:pPr lvl="1"/>
            <a:r>
              <a:rPr lang="fr-FR" sz="1800" dirty="0" smtClean="0"/>
              <a:t>Comment se porte-t-il dans notre département? (</a:t>
            </a:r>
            <a:r>
              <a:rPr lang="fr-FR" sz="1800" b="1" dirty="0" smtClean="0"/>
              <a:t>Grand Large, Miribel, Saône</a:t>
            </a:r>
            <a:r>
              <a:rPr lang="fr-FR" sz="1800" dirty="0" smtClean="0"/>
              <a:t>…)</a:t>
            </a:r>
          </a:p>
          <a:p>
            <a:pPr lvl="1"/>
            <a:endParaRPr lang="fr-FR" sz="1800" dirty="0"/>
          </a:p>
          <a:p>
            <a:r>
              <a:rPr lang="fr-FR" sz="2000" dirty="0" smtClean="0">
                <a:solidFill>
                  <a:srgbClr val="FF0000"/>
                </a:solidFill>
              </a:rPr>
              <a:t>Pêche</a:t>
            </a:r>
            <a:r>
              <a:rPr lang="fr-FR" sz="2000" dirty="0" smtClean="0"/>
              <a:t> : </a:t>
            </a:r>
          </a:p>
          <a:p>
            <a:pPr lvl="1"/>
            <a:r>
              <a:rPr lang="fr-FR" sz="1800" dirty="0" smtClean="0"/>
              <a:t>Ce que nous apprennent les suivis des captures des pêcheurs depuis 2011</a:t>
            </a:r>
          </a:p>
          <a:p>
            <a:pPr lvl="1"/>
            <a:r>
              <a:rPr lang="fr-FR" sz="1800" dirty="0" smtClean="0"/>
              <a:t>Qu’est-ce </a:t>
            </a:r>
            <a:r>
              <a:rPr lang="fr-FR" sz="1800" dirty="0"/>
              <a:t>qui </a:t>
            </a:r>
            <a:r>
              <a:rPr lang="fr-FR" sz="1800" dirty="0" smtClean="0"/>
              <a:t>influence les </a:t>
            </a:r>
            <a:r>
              <a:rPr lang="fr-FR" sz="1800" dirty="0"/>
              <a:t>captures des pêcheurs</a:t>
            </a:r>
            <a:r>
              <a:rPr lang="fr-FR" sz="1800" dirty="0" smtClean="0"/>
              <a:t>? = </a:t>
            </a:r>
            <a:r>
              <a:rPr lang="fr-FR" sz="1800" b="1" dirty="0" smtClean="0"/>
              <a:t>comment limiter « </a:t>
            </a:r>
            <a:r>
              <a:rPr lang="fr-FR" sz="1800" b="1" i="1" dirty="0" smtClean="0"/>
              <a:t>scientifiquement »</a:t>
            </a:r>
            <a:r>
              <a:rPr lang="fr-FR" sz="1800" b="1" dirty="0" smtClean="0"/>
              <a:t> la bredouille</a:t>
            </a:r>
            <a:r>
              <a:rPr lang="fr-FR" sz="1800" dirty="0" smtClean="0"/>
              <a:t>?...</a:t>
            </a:r>
          </a:p>
          <a:p>
            <a:endParaRPr lang="fr-FR" sz="2000" dirty="0"/>
          </a:p>
          <a:p>
            <a:r>
              <a:rPr lang="fr-FR" sz="2000" dirty="0" smtClean="0">
                <a:solidFill>
                  <a:srgbClr val="FF0000"/>
                </a:solidFill>
              </a:rPr>
              <a:t>Réglementation</a:t>
            </a:r>
            <a:r>
              <a:rPr lang="fr-FR" sz="2000" dirty="0" smtClean="0"/>
              <a:t> : </a:t>
            </a:r>
          </a:p>
          <a:p>
            <a:pPr lvl="1"/>
            <a:r>
              <a:rPr lang="fr-FR" sz="1800" dirty="0" smtClean="0"/>
              <a:t>Les tailles légales de capture : est-ce efficace ? (50=&gt;60cm)</a:t>
            </a:r>
            <a:endParaRPr lang="fr-FR" sz="1800" dirty="0"/>
          </a:p>
          <a:p>
            <a:pPr lvl="1"/>
            <a:r>
              <a:rPr lang="fr-FR" sz="1800" b="1" dirty="0" smtClean="0"/>
              <a:t>utilisons nous les bons outils?</a:t>
            </a:r>
            <a:endParaRPr lang="fr-FR" sz="1800" b="1" dirty="0"/>
          </a:p>
          <a:p>
            <a:pPr algn="l"/>
            <a:endParaRPr lang="fr-FR" dirty="0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58085" y="2675466"/>
            <a:ext cx="7772400" cy="3339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53661" r="19883" b="33451"/>
          <a:stretch/>
        </p:blipFill>
        <p:spPr>
          <a:xfrm>
            <a:off x="3" y="2"/>
            <a:ext cx="9170685" cy="11633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33" y="5590055"/>
            <a:ext cx="1109225" cy="112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p.faure\Downloads\ILM_7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1116" y="0"/>
            <a:ext cx="10306232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5412614"/>
            <a:ext cx="7886700" cy="1325563"/>
          </a:xfrm>
          <a:solidFill>
            <a:schemeClr val="bg1">
              <a:alpha val="88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b="1" dirty="0" smtClean="0"/>
              <a:t>Qu’est-ce qui conditionne l’abondance des populations ?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752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304" y="5013176"/>
            <a:ext cx="8997696" cy="1107706"/>
          </a:xfrm>
          <a:solidFill>
            <a:schemeClr val="bg1">
              <a:alpha val="60000"/>
            </a:schemeClr>
          </a:solidFill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fr-FR" dirty="0" smtClean="0"/>
              <a:t>Quantité de brochet directement proportionnelle à la quantité de végétation aquatique en été (+ abris, bois morts…)</a:t>
            </a:r>
          </a:p>
        </p:txBody>
      </p:sp>
      <p:pic>
        <p:nvPicPr>
          <p:cNvPr id="4" name="Imag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7" y="-51804"/>
            <a:ext cx="7168896" cy="453128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1" y="4627984"/>
            <a:ext cx="26907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 smtClean="0"/>
              <a:t>(CASSELMAN 1996 </a:t>
            </a:r>
            <a:r>
              <a:rPr lang="fr-FR" sz="1200" i="1" dirty="0" smtClean="0"/>
              <a:t>in</a:t>
            </a:r>
            <a:r>
              <a:rPr lang="fr-FR" sz="1200" dirty="0" smtClean="0"/>
              <a:t> CHANCEREL 2003)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90676" y="1826928"/>
            <a:ext cx="313639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La végétation aquatique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421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109" y="1825625"/>
            <a:ext cx="4749891" cy="426427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008" y="1825625"/>
            <a:ext cx="4443984" cy="4351338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Et donc… de la quantité de hauts fonds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= zones &lt;5m de profondeur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r>
              <a:rPr lang="fr-FR" dirty="0" smtClean="0"/>
              <a:t>Estimation possible des quantités de brochets dans un lac par modélisation</a:t>
            </a:r>
          </a:p>
          <a:p>
            <a:pPr>
              <a:buFont typeface="Symbol" panose="05050102010706020507" pitchFamily="18" charset="2"/>
              <a:buChar char="Þ"/>
            </a:pPr>
            <a:endParaRPr lang="fr-FR" dirty="0" smtClean="0"/>
          </a:p>
          <a:p>
            <a:pPr>
              <a:buFont typeface="Symbol" panose="05050102010706020507" pitchFamily="18" charset="2"/>
              <a:buChar char="Þ"/>
            </a:pPr>
            <a:r>
              <a:rPr lang="fr-FR" dirty="0" smtClean="0"/>
              <a:t>Fonctionne sur lacs américains, canadiens, russes, finlandais, anglais…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53661" r="19883" b="33451"/>
          <a:stretch/>
        </p:blipFill>
        <p:spPr>
          <a:xfrm>
            <a:off x="3" y="2"/>
            <a:ext cx="9170685" cy="11633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285232" y="6025896"/>
            <a:ext cx="3694176" cy="475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88" y="5832157"/>
            <a:ext cx="3776472" cy="8178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43475" y="3924300"/>
            <a:ext cx="4109085" cy="2409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600575" y="1417605"/>
            <a:ext cx="4451985" cy="5440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73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01118"/>
            <a:ext cx="7886700" cy="1325563"/>
          </a:xfrm>
        </p:spPr>
        <p:txBody>
          <a:bodyPr/>
          <a:lstStyle/>
          <a:p>
            <a:r>
              <a:rPr lang="fr-FR" dirty="0" smtClean="0"/>
              <a:t>Exemple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4058" y="2182241"/>
            <a:ext cx="7886700" cy="4351338"/>
          </a:xfrm>
        </p:spPr>
        <p:txBody>
          <a:bodyPr/>
          <a:lstStyle/>
          <a:p>
            <a:r>
              <a:rPr lang="fr-FR" dirty="0" smtClean="0"/>
              <a:t>Lac du colombier, Anse : </a:t>
            </a:r>
          </a:p>
          <a:p>
            <a:pPr lvl="1">
              <a:buFontTx/>
              <a:buChar char="-"/>
            </a:pPr>
            <a:r>
              <a:rPr lang="fr-FR" dirty="0" smtClean="0"/>
              <a:t>Modélisation : 660kg</a:t>
            </a:r>
          </a:p>
          <a:p>
            <a:pPr lvl="1">
              <a:buFontTx/>
              <a:buChar char="-"/>
            </a:pPr>
            <a:r>
              <a:rPr lang="fr-FR" dirty="0" smtClean="0"/>
              <a:t>Comptages en plongée : 270 à 670kg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Picture 2" descr="C:\Users\jp.faure\Documents\Etudes\lac du colombier anse\photo sub 240615\240615 selec\IMG_4205v3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640" y="0"/>
            <a:ext cx="4023360" cy="301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2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01118"/>
            <a:ext cx="7886700" cy="1325563"/>
          </a:xfrm>
        </p:spPr>
        <p:txBody>
          <a:bodyPr/>
          <a:lstStyle/>
          <a:p>
            <a:r>
              <a:rPr lang="fr-FR" dirty="0" smtClean="0"/>
              <a:t>Exemple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4058" y="2182241"/>
            <a:ext cx="7886700" cy="4351338"/>
          </a:xfrm>
        </p:spPr>
        <p:txBody>
          <a:bodyPr/>
          <a:lstStyle/>
          <a:p>
            <a:r>
              <a:rPr lang="fr-FR" dirty="0" smtClean="0"/>
              <a:t>Lac du colombier, Anse : </a:t>
            </a:r>
          </a:p>
          <a:p>
            <a:pPr lvl="1">
              <a:buFontTx/>
              <a:buChar char="-"/>
            </a:pPr>
            <a:r>
              <a:rPr lang="fr-FR" dirty="0" smtClean="0"/>
              <a:t>Modélisation : 660kg</a:t>
            </a:r>
          </a:p>
          <a:p>
            <a:pPr lvl="1">
              <a:buFontTx/>
              <a:buChar char="-"/>
            </a:pPr>
            <a:r>
              <a:rPr lang="fr-FR" dirty="0" smtClean="0"/>
              <a:t>Comptages en plongée : 270 à 670kg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Lacs de Miribel-Jonage </a:t>
            </a:r>
            <a:r>
              <a:rPr lang="fr-FR" dirty="0"/>
              <a:t>: </a:t>
            </a:r>
            <a:endParaRPr lang="fr-FR" dirty="0" smtClean="0"/>
          </a:p>
          <a:p>
            <a:pPr marL="457200" lvl="1" indent="0">
              <a:buNone/>
            </a:pPr>
            <a:r>
              <a:rPr lang="fr-FR" dirty="0" smtClean="0"/>
              <a:t>- Modélisation : 7 100 kg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Picture 2" descr="C:\Users\jp.faure\Documents\Etudes\lac du colombier anse\photo sub 240615\240615 selec\IMG_4205v3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640" y="0"/>
            <a:ext cx="4023360" cy="301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8697"/>
          <a:stretch/>
        </p:blipFill>
        <p:spPr>
          <a:xfrm>
            <a:off x="5120641" y="4062853"/>
            <a:ext cx="4023360" cy="2795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983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186" y="3473660"/>
            <a:ext cx="4512453" cy="3384340"/>
          </a:xfrm>
        </p:spPr>
      </p:pic>
      <p:pic>
        <p:nvPicPr>
          <p:cNvPr id="4" name="Ima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" y="3097530"/>
            <a:ext cx="6167755" cy="3760470"/>
          </a:xfrm>
          <a:prstGeom prst="rect">
            <a:avLst/>
          </a:prstGeom>
          <a:noFill/>
        </p:spPr>
      </p:pic>
      <p:pic>
        <p:nvPicPr>
          <p:cNvPr id="5" name="Image 4" descr="http://www.rue89lyon.fr/wp-content/uploads/2015/08/En-2010-navigation-entre-les-pelouses-au-Grand-Lar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2231" cy="3108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\\VALLI-HP\DDE Technique\Archive Technique\Photographies\2014\Faucardage\Nouveau dossier\IMG_46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50" y="0"/>
            <a:ext cx="4663218" cy="31085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2593911" y="73152"/>
            <a:ext cx="1709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2010-2013</a:t>
            </a:r>
            <a:endParaRPr lang="fr-FR" sz="2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604449" y="73151"/>
            <a:ext cx="1685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2014-2017</a:t>
            </a:r>
            <a:endParaRPr lang="fr-FR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198219" y="3581122"/>
            <a:ext cx="189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Characées ↗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2675" y="3200458"/>
            <a:ext cx="465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Grand Large : particularités…</a:t>
            </a:r>
            <a:endParaRPr lang="fr-FR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" y="1390261"/>
            <a:ext cx="41422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Faucardage : 540 à 1000t de végétaux/an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465550" y="1390261"/>
            <a:ext cx="46632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Faucardage : 120 à 280t de végétaux/an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4568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3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69663" y="6176963"/>
            <a:ext cx="480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Characées : quelle valeur d’habitat?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027" name="Graphique 5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0" y="1422364"/>
            <a:ext cx="8876771" cy="535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04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323850" y="4810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080996" y="188913"/>
            <a:ext cx="4385110" cy="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0">
                <a:solidFill>
                  <a:srgbClr val="3A3AE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2pPr>
            <a:lvl3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3pPr>
            <a:lvl4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4pPr>
            <a:lvl5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dirty="0"/>
              <a:t>Les </a:t>
            </a:r>
            <a:r>
              <a:rPr lang="en-US" dirty="0" err="1"/>
              <a:t>grands</a:t>
            </a:r>
            <a:r>
              <a:rPr lang="en-US" dirty="0"/>
              <a:t> </a:t>
            </a:r>
            <a:r>
              <a:rPr lang="en-US" dirty="0" err="1"/>
              <a:t>cours</a:t>
            </a:r>
            <a:r>
              <a:rPr lang="en-US" dirty="0"/>
              <a:t> </a:t>
            </a:r>
            <a:r>
              <a:rPr lang="en-US" dirty="0" err="1"/>
              <a:t>d’eau</a:t>
            </a:r>
            <a:endParaRPr lang="fr-FR" dirty="0"/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866775" y="862013"/>
            <a:ext cx="6830396" cy="36933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Les milieux annexes (bras morts, champs d’inondation, zones humides) 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447675" y="1622425"/>
            <a:ext cx="77878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importance capitale dans le fonctionnement biologique des grands cours d’eau 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468313" y="2198688"/>
            <a:ext cx="64331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fr-F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 souvent perturbés par les aménagements du XIXe et XXe siècles </a:t>
            </a:r>
          </a:p>
        </p:txBody>
      </p:sp>
      <p:pic>
        <p:nvPicPr>
          <p:cNvPr id="1310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3644900"/>
            <a:ext cx="6400800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3644900"/>
            <a:ext cx="6400800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1081" name="AutoShape 9"/>
          <p:cNvSpPr>
            <a:spLocks noChangeArrowheads="1"/>
          </p:cNvSpPr>
          <p:nvPr/>
        </p:nvSpPr>
        <p:spPr bwMode="auto">
          <a:xfrm>
            <a:off x="6156325" y="3789363"/>
            <a:ext cx="576263" cy="215900"/>
          </a:xfrm>
          <a:prstGeom prst="leftRightArrow">
            <a:avLst>
              <a:gd name="adj1" fmla="val 50000"/>
              <a:gd name="adj2" fmla="val 533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131082" name="AutoShape 10"/>
          <p:cNvSpPr>
            <a:spLocks noChangeArrowheads="1"/>
          </p:cNvSpPr>
          <p:nvPr/>
        </p:nvSpPr>
        <p:spPr bwMode="auto">
          <a:xfrm>
            <a:off x="6804025" y="4292600"/>
            <a:ext cx="215900" cy="360363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131083" name="Rectangle 11"/>
          <p:cNvSpPr>
            <a:spLocks noChangeArrowheads="1"/>
          </p:cNvSpPr>
          <p:nvPr/>
        </p:nvSpPr>
        <p:spPr bwMode="auto">
          <a:xfrm>
            <a:off x="900113" y="3573463"/>
            <a:ext cx="6913562" cy="201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pic>
        <p:nvPicPr>
          <p:cNvPr id="13108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3779838"/>
            <a:ext cx="6288087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8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913" y="3779838"/>
            <a:ext cx="6288087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300788" y="3500438"/>
            <a:ext cx="865187" cy="1295400"/>
            <a:chOff x="4059" y="2115"/>
            <a:chExt cx="545" cy="816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4059" y="2115"/>
              <a:ext cx="363" cy="136"/>
              <a:chOff x="4059" y="2115"/>
              <a:chExt cx="363" cy="136"/>
            </a:xfrm>
          </p:grpSpPr>
          <p:sp>
            <p:nvSpPr>
              <p:cNvPr id="131088" name="AutoShape 16"/>
              <p:cNvSpPr>
                <a:spLocks noChangeArrowheads="1"/>
              </p:cNvSpPr>
              <p:nvPr/>
            </p:nvSpPr>
            <p:spPr bwMode="auto">
              <a:xfrm>
                <a:off x="4059" y="2115"/>
                <a:ext cx="363" cy="136"/>
              </a:xfrm>
              <a:prstGeom prst="leftRightArrow">
                <a:avLst>
                  <a:gd name="adj1" fmla="val 50000"/>
                  <a:gd name="adj2" fmla="val 5338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>
                <a:off x="4150" y="2115"/>
                <a:ext cx="181" cy="136"/>
                <a:chOff x="839" y="3748"/>
                <a:chExt cx="317" cy="272"/>
              </a:xfrm>
            </p:grpSpPr>
            <p:sp>
              <p:nvSpPr>
                <p:cNvPr id="131090" name="Line 18"/>
                <p:cNvSpPr>
                  <a:spLocks noChangeShapeType="1"/>
                </p:cNvSpPr>
                <p:nvPr/>
              </p:nvSpPr>
              <p:spPr bwMode="auto">
                <a:xfrm>
                  <a:off x="839" y="3748"/>
                  <a:ext cx="317" cy="272"/>
                </a:xfrm>
                <a:prstGeom prst="line">
                  <a:avLst/>
                </a:prstGeom>
                <a:noFill/>
                <a:ln w="57150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1091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839" y="3748"/>
                  <a:ext cx="317" cy="272"/>
                </a:xfrm>
                <a:prstGeom prst="line">
                  <a:avLst/>
                </a:prstGeom>
                <a:noFill/>
                <a:ln w="57150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4422" y="2659"/>
              <a:ext cx="182" cy="272"/>
              <a:chOff x="4422" y="2659"/>
              <a:chExt cx="182" cy="272"/>
            </a:xfrm>
          </p:grpSpPr>
          <p:sp>
            <p:nvSpPr>
              <p:cNvPr id="131093" name="AutoShape 21"/>
              <p:cNvSpPr>
                <a:spLocks noChangeArrowheads="1"/>
              </p:cNvSpPr>
              <p:nvPr/>
            </p:nvSpPr>
            <p:spPr bwMode="auto">
              <a:xfrm>
                <a:off x="4422" y="2659"/>
                <a:ext cx="182" cy="272"/>
              </a:xfrm>
              <a:prstGeom prst="downArrow">
                <a:avLst>
                  <a:gd name="adj1" fmla="val 50000"/>
                  <a:gd name="adj2" fmla="val 3736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4422" y="2659"/>
                <a:ext cx="181" cy="136"/>
                <a:chOff x="839" y="3748"/>
                <a:chExt cx="317" cy="272"/>
              </a:xfrm>
            </p:grpSpPr>
            <p:sp>
              <p:nvSpPr>
                <p:cNvPr id="131095" name="Line 23"/>
                <p:cNvSpPr>
                  <a:spLocks noChangeShapeType="1"/>
                </p:cNvSpPr>
                <p:nvPr/>
              </p:nvSpPr>
              <p:spPr bwMode="auto">
                <a:xfrm>
                  <a:off x="839" y="3748"/>
                  <a:ext cx="317" cy="272"/>
                </a:xfrm>
                <a:prstGeom prst="line">
                  <a:avLst/>
                </a:prstGeom>
                <a:noFill/>
                <a:ln w="57150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1096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839" y="3748"/>
                  <a:ext cx="317" cy="272"/>
                </a:xfrm>
                <a:prstGeom prst="line">
                  <a:avLst/>
                </a:prstGeom>
                <a:noFill/>
                <a:ln w="57150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2484438" y="3068638"/>
            <a:ext cx="4176712" cy="2017712"/>
            <a:chOff x="1565" y="1933"/>
            <a:chExt cx="2631" cy="1271"/>
          </a:xfrm>
        </p:grpSpPr>
        <p:sp>
          <p:nvSpPr>
            <p:cNvPr id="131098" name="AutoShape 26"/>
            <p:cNvSpPr>
              <a:spLocks noChangeArrowheads="1"/>
            </p:cNvSpPr>
            <p:nvPr/>
          </p:nvSpPr>
          <p:spPr bwMode="auto">
            <a:xfrm rot="6316461">
              <a:off x="1429" y="2069"/>
              <a:ext cx="409" cy="137"/>
            </a:xfrm>
            <a:prstGeom prst="rightArrow">
              <a:avLst>
                <a:gd name="adj1" fmla="val 50000"/>
                <a:gd name="adj2" fmla="val 7463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131099" name="AutoShape 27"/>
            <p:cNvSpPr>
              <a:spLocks noChangeArrowheads="1"/>
            </p:cNvSpPr>
            <p:nvPr/>
          </p:nvSpPr>
          <p:spPr bwMode="auto">
            <a:xfrm rot="6316461">
              <a:off x="2426" y="2115"/>
              <a:ext cx="409" cy="137"/>
            </a:xfrm>
            <a:prstGeom prst="rightArrow">
              <a:avLst>
                <a:gd name="adj1" fmla="val 50000"/>
                <a:gd name="adj2" fmla="val 7463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131100" name="AutoShape 28"/>
            <p:cNvSpPr>
              <a:spLocks noChangeArrowheads="1"/>
            </p:cNvSpPr>
            <p:nvPr/>
          </p:nvSpPr>
          <p:spPr bwMode="auto">
            <a:xfrm rot="9482980">
              <a:off x="3787" y="3067"/>
              <a:ext cx="409" cy="137"/>
            </a:xfrm>
            <a:prstGeom prst="rightArrow">
              <a:avLst>
                <a:gd name="adj1" fmla="val 50000"/>
                <a:gd name="adj2" fmla="val 7463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131101" name="AutoShape 29"/>
            <p:cNvSpPr>
              <a:spLocks noChangeArrowheads="1"/>
            </p:cNvSpPr>
            <p:nvPr/>
          </p:nvSpPr>
          <p:spPr bwMode="auto">
            <a:xfrm rot="-1635742">
              <a:off x="1746" y="3067"/>
              <a:ext cx="409" cy="137"/>
            </a:xfrm>
            <a:prstGeom prst="rightArrow">
              <a:avLst>
                <a:gd name="adj1" fmla="val 50000"/>
                <a:gd name="adj2" fmla="val 7463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</p:grpSp>
      <p:sp>
        <p:nvSpPr>
          <p:cNvPr id="131102" name="Text Box 30"/>
          <p:cNvSpPr txBox="1">
            <a:spLocks noChangeArrowheads="1"/>
          </p:cNvSpPr>
          <p:nvPr/>
        </p:nvSpPr>
        <p:spPr bwMode="auto">
          <a:xfrm>
            <a:off x="5940425" y="5157788"/>
            <a:ext cx="2303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Curages, extractions, enfoncement du lit</a:t>
            </a:r>
          </a:p>
        </p:txBody>
      </p:sp>
      <p:sp>
        <p:nvSpPr>
          <p:cNvPr id="131103" name="Text Box 31"/>
          <p:cNvSpPr txBox="1">
            <a:spLocks noChangeArrowheads="1"/>
          </p:cNvSpPr>
          <p:nvPr/>
        </p:nvSpPr>
        <p:spPr bwMode="auto">
          <a:xfrm>
            <a:off x="4211638" y="2781300"/>
            <a:ext cx="1944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Endiguements</a:t>
            </a:r>
          </a:p>
        </p:txBody>
      </p:sp>
      <p:sp>
        <p:nvSpPr>
          <p:cNvPr id="131104" name="Text Box 32"/>
          <p:cNvSpPr txBox="1">
            <a:spLocks noChangeArrowheads="1"/>
          </p:cNvSpPr>
          <p:nvPr/>
        </p:nvSpPr>
        <p:spPr bwMode="auto">
          <a:xfrm>
            <a:off x="1331912" y="5157788"/>
            <a:ext cx="3096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Disparition des </a:t>
            </a: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lônes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et bras morts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827584" y="2780928"/>
            <a:ext cx="3096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Assèchement des zones humides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06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3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  <p:bldP spid="131081" grpId="0" animBg="1"/>
      <p:bldP spid="131082" grpId="0" animBg="1"/>
      <p:bldP spid="131083" grpId="0" animBg="1"/>
      <p:bldP spid="131102" grpId="0"/>
      <p:bldP spid="13110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2651760"/>
            <a:ext cx="5618911" cy="4214183"/>
          </a:xfrm>
          <a:prstGeom prst="rect">
            <a:avLst/>
          </a:prstGeom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421687" cy="1241425"/>
          </a:xfrm>
        </p:spPr>
        <p:txBody>
          <a:bodyPr/>
          <a:lstStyle/>
          <a:p>
            <a:pPr algn="ctr"/>
            <a:r>
              <a:rPr lang="fr-FR" sz="3600" b="0" dirty="0">
                <a:solidFill>
                  <a:srgbClr val="3A3A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Particularité des voies navigables</a:t>
            </a:r>
            <a:endParaRPr lang="fr-FR" sz="4000" b="0" dirty="0">
              <a:solidFill>
                <a:srgbClr val="3A3AE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03672"/>
            <a:ext cx="8583872" cy="1756508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2400" kern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Navigation commerciale intense à grands gabarits : </a:t>
            </a:r>
            <a:endParaRPr lang="fr-FR" sz="2400" kern="1200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2400" kern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impact destructeur sur </a:t>
            </a:r>
            <a:r>
              <a:rPr lang="fr-FR" sz="2400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 ’écosystème aquatique</a:t>
            </a: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Char char="è"/>
            </a:pPr>
            <a:endParaRPr kumimoji="0" lang="fr-FR" sz="1600" b="1" kern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Char char="è"/>
            </a:pPr>
            <a:endParaRPr kumimoji="0" lang="fr-FR" sz="1600" b="1" kern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Char char="è"/>
            </a:pPr>
            <a:endParaRPr kumimoji="0" lang="fr-FR" sz="1600" b="1" kern="12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474" y="2651760"/>
            <a:ext cx="6939460" cy="4223112"/>
          </a:xfrm>
          <a:prstGeom prst="rect">
            <a:avLst/>
          </a:prstGeom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-77778" y="2628321"/>
            <a:ext cx="4536504" cy="940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Char char="è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</a:t>
            </a:r>
            <a:r>
              <a:rPr lang="fr-FR" sz="2800" dirty="0">
                <a:solidFill>
                  <a:schemeClr val="bg2"/>
                </a:solidFill>
              </a:rPr>
              <a:t>Le batillage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7254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 autoUpdateAnimBg="0"/>
      <p:bldP spid="123909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3"/>
            <a:ext cx="8421688" cy="853808"/>
          </a:xfrm>
        </p:spPr>
        <p:txBody>
          <a:bodyPr/>
          <a:lstStyle/>
          <a:p>
            <a:pPr algn="ctr"/>
            <a:r>
              <a:rPr lang="fr-FR" sz="3600" b="0" dirty="0" smtClean="0">
                <a:solidFill>
                  <a:schemeClr val="bg2"/>
                </a:solidFill>
                <a:latin typeface="Gill Sans MT" pitchFamily="34" charset="0"/>
              </a:rPr>
              <a:t>Conséquences en Saône :</a:t>
            </a:r>
            <a:endParaRPr lang="fr-FR" sz="3600" b="0" dirty="0">
              <a:solidFill>
                <a:schemeClr val="bg2"/>
              </a:solidFill>
              <a:latin typeface="Gill Sans MT" pitchFamily="34" charset="0"/>
            </a:endParaRPr>
          </a:p>
        </p:txBody>
      </p:sp>
      <p:pic>
        <p:nvPicPr>
          <p:cNvPr id="1269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9930" y="888144"/>
            <a:ext cx="8345286" cy="45365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289605" y="5559552"/>
            <a:ext cx="8820472" cy="1298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Tx/>
              <a:buChar char="-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fr-F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sur la </a:t>
            </a:r>
            <a:r>
              <a:rPr lang="fr-FR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végétation aquatique</a:t>
            </a:r>
            <a:endParaRPr lang="fr-FR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 les poissons : 3 à 5 fois moins d’espèces sur les zones non protégées du </a:t>
            </a:r>
            <a:r>
              <a:rPr lang="fr-FR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batillage…</a:t>
            </a:r>
            <a:endParaRPr lang="fr-FR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888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6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 uiExpand="1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2"/>
          <p:cNvSpPr txBox="1">
            <a:spLocks/>
          </p:cNvSpPr>
          <p:nvPr/>
        </p:nvSpPr>
        <p:spPr>
          <a:xfrm>
            <a:off x="0" y="1341438"/>
            <a:ext cx="8515350" cy="53800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8963"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8963"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8963"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8963"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Fort intérêt pour la pêche récréative</a:t>
            </a:r>
          </a:p>
          <a:p>
            <a:pPr marL="989013" lvl="2">
              <a:defRPr/>
            </a:pPr>
            <a:r>
              <a:rPr lang="fr-FR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Sur 1 400 000 </a:t>
            </a:r>
            <a:r>
              <a:rPr lang="fr-FR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pêcheurs adhérents</a:t>
            </a:r>
            <a:r>
              <a:rPr lang="fr-FR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24% pêchent </a:t>
            </a:r>
            <a:r>
              <a:rPr lang="fr-FR" alt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les carnassiers (FNPF, 2014)</a:t>
            </a:r>
            <a:endParaRPr lang="fr-FR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9013" lvl="2">
              <a:defRPr/>
            </a:pP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8963"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2013 : 1 seule espèce en France…</a:t>
            </a:r>
            <a:r>
              <a:rPr lang="fr-FR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42875" y="233969"/>
            <a:ext cx="8229600" cy="836612"/>
          </a:xfrm>
        </p:spPr>
        <p:txBody>
          <a:bodyPr>
            <a:normAutofit/>
          </a:bodyPr>
          <a:lstStyle/>
          <a:p>
            <a:pPr marL="457200" lvl="1" indent="0" algn="ctr" eaLnBrk="1" hangingPunct="1">
              <a:buFont typeface="Arial" panose="020B0604020202020204" pitchFamily="34" charset="0"/>
              <a:buNone/>
            </a:pPr>
            <a:r>
              <a:rPr lang="fr-FR" altLang="fr-FR" sz="2800" dirty="0">
                <a:solidFill>
                  <a:srgbClr val="000090"/>
                </a:solidFill>
                <a:ea typeface="+mj-ea"/>
                <a:cs typeface="+mj-cs"/>
              </a:rPr>
              <a:t>Le </a:t>
            </a:r>
            <a:r>
              <a:rPr lang="fr-FR" altLang="fr-FR" sz="2800" dirty="0" smtClean="0">
                <a:solidFill>
                  <a:srgbClr val="000090"/>
                </a:solidFill>
                <a:ea typeface="+mj-ea"/>
                <a:cs typeface="+mj-cs"/>
              </a:rPr>
              <a:t>brochet (</a:t>
            </a:r>
            <a:r>
              <a:rPr lang="fr-FR" altLang="fr-FR" sz="2800" i="1" dirty="0" err="1" smtClean="0">
                <a:solidFill>
                  <a:srgbClr val="000090"/>
                </a:solidFill>
                <a:ea typeface="+mj-ea"/>
                <a:cs typeface="+mj-cs"/>
              </a:rPr>
              <a:t>Esox</a:t>
            </a:r>
            <a:r>
              <a:rPr lang="fr-FR" altLang="fr-FR" sz="2800" i="1" dirty="0" smtClean="0">
                <a:solidFill>
                  <a:srgbClr val="000090"/>
                </a:solidFill>
                <a:ea typeface="+mj-ea"/>
                <a:cs typeface="+mj-cs"/>
              </a:rPr>
              <a:t> </a:t>
            </a:r>
            <a:r>
              <a:rPr lang="fr-FR" altLang="fr-FR" sz="2800" i="1" dirty="0" err="1" smtClean="0">
                <a:solidFill>
                  <a:srgbClr val="000090"/>
                </a:solidFill>
                <a:ea typeface="+mj-ea"/>
                <a:cs typeface="+mj-cs"/>
              </a:rPr>
              <a:t>lucius</a:t>
            </a:r>
            <a:r>
              <a:rPr lang="fr-FR" altLang="fr-FR" sz="2800" dirty="0" smtClean="0">
                <a:solidFill>
                  <a:srgbClr val="000090"/>
                </a:solidFill>
                <a:ea typeface="+mj-ea"/>
                <a:cs typeface="+mj-cs"/>
              </a:rPr>
              <a:t>)</a:t>
            </a:r>
            <a:endParaRPr lang="fr-FR" altLang="fr-FR" sz="2800" dirty="0">
              <a:solidFill>
                <a:srgbClr val="000090"/>
              </a:solidFill>
              <a:ea typeface="+mj-ea"/>
              <a:cs typeface="+mj-cs"/>
            </a:endParaRPr>
          </a:p>
        </p:txBody>
      </p:sp>
      <p:sp>
        <p:nvSpPr>
          <p:cNvPr id="5124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84BFB5-BDD4-4CCB-9A97-792CB6A30EFB}" type="slidenum">
              <a:rPr lang="fr-FR" altLang="fr-FR" sz="120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200">
              <a:solidFill>
                <a:srgbClr val="FFFFFF"/>
              </a:solidFill>
            </a:endParaRP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46" y="1341438"/>
            <a:ext cx="7092492" cy="234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011696" y="3476319"/>
            <a:ext cx="103981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latin typeface="+mn-lt"/>
              </a:rPr>
              <a:t>( Grande, 1999)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6044"/>
            <a:ext cx="9108093" cy="605827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Larme 2"/>
          <p:cNvSpPr/>
          <p:nvPr/>
        </p:nvSpPr>
        <p:spPr>
          <a:xfrm rot="8086238">
            <a:off x="5729845" y="1809144"/>
            <a:ext cx="226499" cy="227776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8"/>
          <p:cNvSpPr/>
          <p:nvPr/>
        </p:nvSpPr>
        <p:spPr>
          <a:xfrm rot="8086238">
            <a:off x="5126594" y="2130358"/>
            <a:ext cx="226499" cy="227776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9"/>
          <p:cNvSpPr/>
          <p:nvPr/>
        </p:nvSpPr>
        <p:spPr>
          <a:xfrm rot="8086238">
            <a:off x="5315559" y="2370887"/>
            <a:ext cx="226499" cy="227776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arme 10"/>
          <p:cNvSpPr/>
          <p:nvPr/>
        </p:nvSpPr>
        <p:spPr>
          <a:xfrm rot="8086238">
            <a:off x="3510823" y="2240126"/>
            <a:ext cx="226499" cy="227776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63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788"/>
            <a:ext cx="9144000" cy="5335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197" y="2605778"/>
            <a:ext cx="6130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…et effondrement des effectifs de brochets.</a:t>
            </a:r>
            <a:endParaRPr lang="fr-FR" sz="2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1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" y="167951"/>
            <a:ext cx="9147524" cy="64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8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G69_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356" y="219990"/>
            <a:ext cx="1364501" cy="779220"/>
          </a:xfrm>
          <a:prstGeom prst="rect">
            <a:avLst/>
          </a:prstGeom>
        </p:spPr>
      </p:pic>
      <p:pic>
        <p:nvPicPr>
          <p:cNvPr id="9" name="Image 8" descr="R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1812" y="3501369"/>
            <a:ext cx="1151968" cy="11519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139"/>
            <a:ext cx="7613780" cy="57103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645" y="1366629"/>
            <a:ext cx="3890865" cy="1143000"/>
          </a:xfrm>
        </p:spPr>
        <p:txBody>
          <a:bodyPr>
            <a:normAutofit/>
          </a:bodyPr>
          <a:lstStyle/>
          <a:p>
            <a:pPr algn="ctr" defTabSz="457189" eaLnBrk="1" hangingPunct="1"/>
            <a:r>
              <a:rPr lang="fr-FR" sz="2400" kern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Travaux de restauration portés par </a:t>
            </a:r>
            <a:r>
              <a:rPr lang="fr-FR" sz="2400" kern="1200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votre Fédération :</a:t>
            </a:r>
            <a:endParaRPr lang="fr-FR" sz="2400" kern="1200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38" y="0"/>
            <a:ext cx="5047861" cy="3365241"/>
          </a:xfrm>
        </p:spPr>
      </p:pic>
      <p:pic>
        <p:nvPicPr>
          <p:cNvPr id="6" name="Image 5" descr="AERMC_2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7537" y="4476908"/>
            <a:ext cx="1056243" cy="91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04" y="5709020"/>
            <a:ext cx="1008107" cy="10225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23" y="69599"/>
            <a:ext cx="918120" cy="9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5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3010274"/>
            <a:ext cx="8042475" cy="787028"/>
          </a:xfrm>
        </p:spPr>
        <p:txBody>
          <a:bodyPr>
            <a:normAutofit fontScale="90000"/>
          </a:bodyPr>
          <a:lstStyle/>
          <a:p>
            <a:r>
              <a:rPr lang="fr-FR" sz="4000" dirty="0">
                <a:solidFill>
                  <a:srgbClr val="000090"/>
                </a:solidFill>
              </a:rPr>
              <a:t>Suivi des captures de poissons prédateurs par les pêcheurs à la ligne </a:t>
            </a:r>
            <a:r>
              <a:rPr lang="fr-FR" sz="4000" dirty="0" smtClean="0">
                <a:solidFill>
                  <a:srgbClr val="000090"/>
                </a:solidFill>
              </a:rPr>
              <a:t>2011-2017 </a:t>
            </a:r>
            <a:r>
              <a:rPr lang="fr-FR" sz="4000" dirty="0">
                <a:solidFill>
                  <a:srgbClr val="000090"/>
                </a:solidFill>
              </a:rPr>
              <a:t>(69)</a:t>
            </a:r>
            <a:endParaRPr lang="fr-FR" sz="3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9555" y="4380415"/>
            <a:ext cx="6804223" cy="791663"/>
          </a:xfrm>
        </p:spPr>
        <p:txBody>
          <a:bodyPr/>
          <a:lstStyle/>
          <a:p>
            <a:r>
              <a:rPr lang="fr-FR" dirty="0"/>
              <a:t>quelles informations, quelles perspectives de gestion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" y="256070"/>
            <a:ext cx="3312611" cy="248445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10369" r="7254" b="12773"/>
          <a:stretch/>
        </p:blipFill>
        <p:spPr>
          <a:xfrm>
            <a:off x="3422055" y="258705"/>
            <a:ext cx="1728661" cy="248186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933" y="257456"/>
            <a:ext cx="3824659" cy="248311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5" descr="logoEDF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03" y="5077895"/>
            <a:ext cx="67786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AERMC_2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87758" y="3"/>
            <a:ext cx="1056243" cy="91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2" descr="Affichage de CG69_logo_cartouche_bleu_logo_blanc.jpg en cours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" y="3"/>
            <a:ext cx="1161335" cy="663199"/>
          </a:xfrm>
          <a:prstGeom prst="rect">
            <a:avLst/>
          </a:prstGeom>
          <a:noFill/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157" y="5018555"/>
            <a:ext cx="1008107" cy="102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6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3250230" y="3"/>
            <a:ext cx="5980387" cy="5438775"/>
            <a:chOff x="3250229" y="0"/>
            <a:chExt cx="5980386" cy="5438775"/>
          </a:xfrm>
        </p:grpSpPr>
        <p:pic>
          <p:nvPicPr>
            <p:cNvPr id="9" name="Image 8" descr="carte situation v2.jpg"/>
            <p:cNvPicPr/>
            <p:nvPr/>
          </p:nvPicPr>
          <p:blipFill>
            <a:blip r:embed="rId2" cstate="print"/>
            <a:srcRect l="19666" t="1216" r="29209" b="1503"/>
            <a:stretch>
              <a:fillRect/>
            </a:stretch>
          </p:blipFill>
          <p:spPr>
            <a:xfrm>
              <a:off x="3250229" y="0"/>
              <a:ext cx="5980386" cy="5438775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5972175" y="3122727"/>
              <a:ext cx="685800" cy="369332"/>
            </a:xfrm>
            <a:prstGeom prst="rect">
              <a:avLst/>
            </a:prstGeom>
            <a:solidFill>
              <a:schemeClr val="bg1">
                <a:lumMod val="75000"/>
                <a:alpha val="88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fr-FR" b="1" dirty="0">
                  <a:solidFill>
                    <a:prstClr val="black"/>
                  </a:solidFill>
                  <a:latin typeface="Calibri"/>
                </a:rPr>
                <a:t>LYON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24760" y="501515"/>
            <a:ext cx="7772400" cy="686167"/>
          </a:xfrm>
        </p:spPr>
        <p:txBody>
          <a:bodyPr>
            <a:normAutofit/>
          </a:bodyPr>
          <a:lstStyle/>
          <a:p>
            <a:pPr algn="l"/>
            <a:r>
              <a:rPr lang="fr-FR" sz="2800" dirty="0">
                <a:solidFill>
                  <a:srgbClr val="000090"/>
                </a:solidFill>
              </a:rPr>
              <a:t>La méthode :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5693" y="1797674"/>
            <a:ext cx="2990709" cy="715060"/>
          </a:xfrm>
        </p:spPr>
        <p:txBody>
          <a:bodyPr/>
          <a:lstStyle/>
          <a:p>
            <a:pPr>
              <a:buFontTx/>
              <a:buChar char="•"/>
            </a:pPr>
            <a:r>
              <a:rPr lang="fr-FR" sz="2000" dirty="0"/>
              <a:t>Enquêtes réalisées par les agents de la FD69</a:t>
            </a:r>
          </a:p>
          <a:p>
            <a:pPr>
              <a:buFontTx/>
              <a:buChar char="•"/>
            </a:pPr>
            <a:r>
              <a:rPr lang="fr-FR" sz="2000" dirty="0"/>
              <a:t> </a:t>
            </a:r>
            <a:r>
              <a:rPr lang="fr-FR" sz="2000" dirty="0" smtClean="0"/>
              <a:t>6 </a:t>
            </a:r>
            <a:r>
              <a:rPr lang="fr-FR" sz="2000" dirty="0"/>
              <a:t>secteurs distincts</a:t>
            </a:r>
          </a:p>
          <a:p>
            <a:pPr>
              <a:buFontTx/>
              <a:buChar char="•"/>
            </a:pPr>
            <a:r>
              <a:rPr lang="fr-FR" sz="2000" dirty="0"/>
              <a:t> 26 sessions par secteur réparties en fonction de la fréquentation des pêcheurs dans la saison de pêche</a:t>
            </a:r>
          </a:p>
          <a:p>
            <a:pPr>
              <a:buFontTx/>
              <a:buChar char="•"/>
            </a:pPr>
            <a:r>
              <a:rPr lang="fr-FR" sz="2000" dirty="0"/>
              <a:t> environ </a:t>
            </a:r>
            <a:r>
              <a:rPr lang="fr-FR" sz="2000" dirty="0" smtClean="0"/>
              <a:t>5900 </a:t>
            </a:r>
            <a:r>
              <a:rPr lang="fr-FR" sz="2000" dirty="0"/>
              <a:t>pêcheurs enquêtés depuis 2011</a:t>
            </a:r>
          </a:p>
          <a:p>
            <a:pPr>
              <a:buFontTx/>
              <a:buChar char="•"/>
            </a:pPr>
            <a:r>
              <a:rPr lang="fr-FR" sz="2000" dirty="0"/>
              <a:t>Plus de </a:t>
            </a:r>
            <a:r>
              <a:rPr lang="fr-FR" sz="2000" dirty="0" smtClean="0"/>
              <a:t>19 </a:t>
            </a:r>
            <a:r>
              <a:rPr lang="fr-FR" sz="2000" dirty="0"/>
              <a:t>000 h de pêche analysées</a:t>
            </a:r>
          </a:p>
          <a:p>
            <a:pPr algn="l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878427" y="808821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fr-FR" sz="1400" b="1" dirty="0">
                <a:solidFill>
                  <a:srgbClr val="4546D6"/>
                </a:solidFill>
                <a:latin typeface="Calibri"/>
              </a:rPr>
              <a:t>600ha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857753" y="1601209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fr-FR" sz="1400" b="1" dirty="0">
                <a:solidFill>
                  <a:srgbClr val="4546D6"/>
                </a:solidFill>
                <a:latin typeface="Calibri"/>
              </a:rPr>
              <a:t>55ha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991353" y="2233966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fr-FR" sz="1400" b="1" dirty="0">
                <a:solidFill>
                  <a:srgbClr val="4546D6"/>
                </a:solidFill>
                <a:latin typeface="Calibri"/>
              </a:rPr>
              <a:t>326ha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606160" y="3313229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fr-FR" sz="1400" b="1" dirty="0">
                <a:solidFill>
                  <a:srgbClr val="4546D6"/>
                </a:solidFill>
                <a:latin typeface="Calibri"/>
              </a:rPr>
              <a:t>278ha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543553" y="3855061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fr-FR" sz="1400" b="1" dirty="0">
                <a:solidFill>
                  <a:srgbClr val="4546D6"/>
                </a:solidFill>
                <a:latin typeface="Calibri"/>
              </a:rPr>
              <a:t>185ha</a:t>
            </a:r>
          </a:p>
        </p:txBody>
      </p:sp>
      <p:sp>
        <p:nvSpPr>
          <p:cNvPr id="7" name="Larme 6"/>
          <p:cNvSpPr/>
          <p:nvPr/>
        </p:nvSpPr>
        <p:spPr>
          <a:xfrm>
            <a:off x="4867793" y="3685032"/>
            <a:ext cx="88255" cy="64008"/>
          </a:xfrm>
          <a:prstGeom prst="teardrop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306824" y="3313229"/>
            <a:ext cx="1014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3A3AE2"/>
                </a:solidFill>
              </a:rPr>
              <a:t>Ronzey</a:t>
            </a:r>
            <a:r>
              <a:rPr lang="fr-FR" sz="1400" b="1" dirty="0" smtClean="0">
                <a:solidFill>
                  <a:srgbClr val="3A3AE2"/>
                </a:solidFill>
              </a:rPr>
              <a:t> 3ha</a:t>
            </a:r>
            <a:endParaRPr lang="fr-FR" sz="1400" b="1" dirty="0">
              <a:solidFill>
                <a:srgbClr val="3A3AE2"/>
              </a:solidFill>
            </a:endParaRPr>
          </a:p>
        </p:txBody>
      </p:sp>
      <p:pic>
        <p:nvPicPr>
          <p:cNvPr id="11" name="Picture 2" descr="C:\Users\jp.faure\Desktop\Photos\selection\GL 1013\IMG_47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1122" b="13251"/>
          <a:stretch/>
        </p:blipFill>
        <p:spPr bwMode="auto">
          <a:xfrm>
            <a:off x="3604573" y="0"/>
            <a:ext cx="5539427" cy="558574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33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8085" y="1958183"/>
            <a:ext cx="6400800" cy="715060"/>
          </a:xfrm>
        </p:spPr>
        <p:txBody>
          <a:bodyPr/>
          <a:lstStyle/>
          <a:p>
            <a:r>
              <a:rPr lang="fr-FR" sz="2000" dirty="0"/>
              <a:t>Estimation de la pression de pêche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8" y="2518506"/>
            <a:ext cx="5287235" cy="350165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53661" r="19883" b="33451"/>
          <a:stretch/>
        </p:blipFill>
        <p:spPr>
          <a:xfrm>
            <a:off x="3" y="2"/>
            <a:ext cx="9170685" cy="1163331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658085" y="1262696"/>
            <a:ext cx="7772400" cy="68616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>
                <a:solidFill>
                  <a:srgbClr val="000090"/>
                </a:solidFill>
                <a:latin typeface="Calibri"/>
              </a:rPr>
              <a:t>Les résultats :</a:t>
            </a:r>
          </a:p>
        </p:txBody>
      </p:sp>
    </p:spTree>
    <p:extLst>
      <p:ext uri="{BB962C8B-B14F-4D97-AF65-F5344CB8AC3E}">
        <p14:creationId xmlns:p14="http://schemas.microsoft.com/office/powerpoint/2010/main" val="243604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260274"/>
            <a:ext cx="6400800" cy="715060"/>
          </a:xfrm>
        </p:spPr>
        <p:txBody>
          <a:bodyPr/>
          <a:lstStyle/>
          <a:p>
            <a:r>
              <a:rPr lang="fr-FR" sz="2000" dirty="0" smtClean="0"/>
              <a:t>Calcul des CPUE </a:t>
            </a:r>
          </a:p>
          <a:p>
            <a:pPr marL="0" indent="0">
              <a:buNone/>
            </a:pPr>
            <a:r>
              <a:rPr lang="fr-FR" sz="2000" dirty="0" smtClean="0"/>
              <a:t>(</a:t>
            </a:r>
            <a:r>
              <a:rPr lang="fr-FR" sz="2000" b="1" dirty="0" smtClean="0"/>
              <a:t>C</a:t>
            </a:r>
            <a:r>
              <a:rPr lang="fr-FR" sz="2000" dirty="0" smtClean="0"/>
              <a:t>aptures </a:t>
            </a:r>
            <a:r>
              <a:rPr lang="fr-FR" sz="2000" b="1" dirty="0" smtClean="0"/>
              <a:t>P</a:t>
            </a:r>
            <a:r>
              <a:rPr lang="fr-FR" sz="2000" dirty="0" smtClean="0"/>
              <a:t>ar </a:t>
            </a:r>
            <a:r>
              <a:rPr lang="fr-FR" sz="2000" b="1" dirty="0" smtClean="0"/>
              <a:t>U</a:t>
            </a:r>
            <a:r>
              <a:rPr lang="fr-FR" sz="2000" dirty="0" smtClean="0"/>
              <a:t>nité d’</a:t>
            </a:r>
            <a:r>
              <a:rPr lang="fr-FR" sz="2000" b="1" dirty="0" smtClean="0"/>
              <a:t>E</a:t>
            </a:r>
            <a:r>
              <a:rPr lang="fr-FR" sz="2000" dirty="0" smtClean="0"/>
              <a:t>ffort de pêche)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53661" r="19883" b="33451"/>
          <a:stretch/>
        </p:blipFill>
        <p:spPr>
          <a:xfrm>
            <a:off x="0" y="0"/>
            <a:ext cx="9170685" cy="11633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3917"/>
            <a:ext cx="6958995" cy="4644083"/>
          </a:xfrm>
          <a:prstGeom prst="rect">
            <a:avLst/>
          </a:prstGeom>
        </p:spPr>
      </p:pic>
      <p:pic>
        <p:nvPicPr>
          <p:cNvPr id="5" name="Picture 5" descr="C:\Users\jp.faure\Downloads\ILM_6612.jpg"/>
          <p:cNvPicPr>
            <a:picLocks noChangeAspect="1" noChangeArrowheads="1"/>
          </p:cNvPicPr>
          <p:nvPr/>
        </p:nvPicPr>
        <p:blipFill>
          <a:blip r:embed="rId4" cstate="print"/>
          <a:srcRect l="6810" t="16304" r="38789" b="33778"/>
          <a:stretch>
            <a:fillRect/>
          </a:stretch>
        </p:blipFill>
        <p:spPr bwMode="auto">
          <a:xfrm>
            <a:off x="5382516" y="1309589"/>
            <a:ext cx="3705107" cy="226221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933061" y="3172408"/>
            <a:ext cx="4357396" cy="3693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 brochet pour 2 à 3h de pêche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956385" y="6170647"/>
            <a:ext cx="4357396" cy="3693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 brochet pour 40 à 200h de pêche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956385" y="5747398"/>
            <a:ext cx="4357396" cy="3693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 brochet pour 10 à 25h de pêche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933061" y="4912702"/>
            <a:ext cx="4357396" cy="3693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 brochet pour 4 à 10h de pêche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642187" y="4172076"/>
            <a:ext cx="3648269" cy="3693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 brochet pour 3,5 à 4,5h de pêche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1355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48586" y="1662770"/>
            <a:ext cx="7038115" cy="715060"/>
          </a:xfrm>
        </p:spPr>
        <p:txBody>
          <a:bodyPr/>
          <a:lstStyle/>
          <a:p>
            <a:r>
              <a:rPr lang="fr-FR" sz="2000" dirty="0"/>
              <a:t>Exemples d’utilisation pour la gestion des milieux aquatiques:</a:t>
            </a:r>
          </a:p>
          <a:p>
            <a:pPr lvl="1"/>
            <a:r>
              <a:rPr lang="fr-FR" sz="1600" dirty="0"/>
              <a:t>Brochet = espèce indicatrice du bon fonctionnement des grands milieux</a:t>
            </a:r>
          </a:p>
          <a:p>
            <a:pPr lvl="1"/>
            <a:r>
              <a:rPr lang="fr-FR" sz="1600" dirty="0"/>
              <a:t>Grille d’analyse proposée pour interpréter et valoriser plus simplement l’information recueillie sur cette espèce :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44" y="3147867"/>
            <a:ext cx="7291843" cy="19015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53661" r="19883" b="33451"/>
          <a:stretch/>
        </p:blipFill>
        <p:spPr>
          <a:xfrm>
            <a:off x="3" y="2"/>
            <a:ext cx="9170685" cy="11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9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rte situation v2.jpg"/>
          <p:cNvPicPr/>
          <p:nvPr/>
        </p:nvPicPr>
        <p:blipFill>
          <a:blip r:embed="rId2" cstate="print"/>
          <a:srcRect l="19666" t="1216" r="29209" b="1503"/>
          <a:stretch>
            <a:fillRect/>
          </a:stretch>
        </p:blipFill>
        <p:spPr>
          <a:xfrm>
            <a:off x="1916390" y="471692"/>
            <a:ext cx="5758961" cy="53608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35" y="1181368"/>
            <a:ext cx="1998545" cy="1987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6223122" y="963930"/>
            <a:ext cx="2343910" cy="631198"/>
          </a:xfrm>
          <a:prstGeom prst="rect">
            <a:avLst/>
          </a:prstGeom>
          <a:gradFill flip="none" rotWithShape="1">
            <a:gsLst>
              <a:gs pos="21000">
                <a:srgbClr val="00B0F0"/>
              </a:gs>
              <a:gs pos="47000">
                <a:schemeClr val="accent1">
                  <a:tint val="44500"/>
                  <a:satMod val="160000"/>
                </a:schemeClr>
              </a:gs>
              <a:gs pos="77000">
                <a:srgbClr val="00B050"/>
              </a:gs>
            </a:gsLst>
            <a:lin ang="8100000" scaled="1"/>
            <a:tileRect/>
          </a:gradFill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 defTabSz="457189"/>
            <a:r>
              <a:rPr lang="fr-FR" sz="14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Lacs de Miribel-Jonage</a:t>
            </a:r>
            <a:r>
              <a:rPr lang="fr-FR" sz="1131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/>
            </a:r>
            <a:br>
              <a:rPr lang="fr-FR" sz="1131" b="1" dirty="0">
                <a:solidFill>
                  <a:srgbClr val="4F81BD">
                    <a:lumMod val="50000"/>
                  </a:srgbClr>
                </a:solidFill>
                <a:latin typeface="Calibri"/>
              </a:rPr>
            </a:br>
            <a:r>
              <a:rPr lang="fr-FR" sz="105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gravières restaurées écologiquement</a:t>
            </a:r>
          </a:p>
          <a:p>
            <a:pPr algn="ctr" defTabSz="457189"/>
            <a:r>
              <a:rPr lang="fr-FR" sz="1051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CPUE bateau Forte / à pieds Très Forte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18" y="4086436"/>
            <a:ext cx="2090519" cy="20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829857" y="5286214"/>
            <a:ext cx="2484661" cy="82984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defTabSz="457189"/>
            <a:r>
              <a:rPr lang="fr-FR" sz="14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Vieux-Rhône de Pierre-Bénite,</a:t>
            </a:r>
          </a:p>
          <a:p>
            <a:pPr algn="ctr" defTabSz="457189"/>
            <a:r>
              <a:rPr lang="fr-FR" sz="113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Hydroélectricité mais débit réservé et quelques </a:t>
            </a:r>
            <a:r>
              <a:rPr lang="fr-FR" sz="1131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lônes</a:t>
            </a:r>
            <a:r>
              <a:rPr lang="fr-FR" sz="113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restaurés</a:t>
            </a:r>
          </a:p>
          <a:p>
            <a:pPr algn="ctr" defTabSz="457189"/>
            <a:r>
              <a:rPr lang="fr-FR" sz="1131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CPUE Moyenne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360167" y="3491501"/>
            <a:ext cx="528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fr-FR" sz="1400" b="1" dirty="0">
                <a:solidFill>
                  <a:prstClr val="black"/>
                </a:solidFill>
                <a:latin typeface="Calibri"/>
              </a:rPr>
              <a:t>Lyon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083346" y="4874344"/>
            <a:ext cx="588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fr-FR" sz="1200" b="1" dirty="0">
                <a:solidFill>
                  <a:prstClr val="black"/>
                </a:solidFill>
                <a:latin typeface="Calibri"/>
              </a:rPr>
              <a:t>Givors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795386" y="382360"/>
            <a:ext cx="765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fr-FR" sz="1200" b="1" dirty="0">
                <a:solidFill>
                  <a:prstClr val="black"/>
                </a:solidFill>
                <a:latin typeface="Calibri"/>
              </a:rPr>
              <a:t>Belleville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/>
          <a:srcRect t="5905" b="12399"/>
          <a:stretch/>
        </p:blipFill>
        <p:spPr>
          <a:xfrm>
            <a:off x="2215341" y="115059"/>
            <a:ext cx="1925315" cy="183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 cstate="print"/>
          <a:srcRect t="14387" b="12548"/>
          <a:stretch/>
        </p:blipFill>
        <p:spPr>
          <a:xfrm rot="185786">
            <a:off x="5428675" y="3060785"/>
            <a:ext cx="2088000" cy="18813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3402" y="2005320"/>
            <a:ext cx="1848977" cy="1677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ZoneTexte 16"/>
          <p:cNvSpPr txBox="1"/>
          <p:nvPr/>
        </p:nvSpPr>
        <p:spPr>
          <a:xfrm>
            <a:off x="829857" y="2726900"/>
            <a:ext cx="2484661" cy="1003865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C000"/>
              </a:gs>
              <a:gs pos="49000">
                <a:srgbClr val="FFFF00"/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31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457189"/>
            <a:r>
              <a:rPr lang="fr-FR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Lac du Colombier,</a:t>
            </a:r>
          </a:p>
          <a:p>
            <a:pPr defTabSz="457189"/>
            <a:r>
              <a:rPr lang="fr-FR" b="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Gravière aux berges bien végétalisées</a:t>
            </a:r>
          </a:p>
          <a:p>
            <a:pPr defTabSz="457189"/>
            <a:r>
              <a:rPr lang="fr-FR" b="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mais cuvette homogène sans habitat :</a:t>
            </a:r>
          </a:p>
          <a:p>
            <a:pPr defTabSz="457189"/>
            <a:r>
              <a:rPr lang="fr-FR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CPUE bateau Faible à Moyenne, </a:t>
            </a:r>
          </a:p>
          <a:p>
            <a:pPr defTabSz="457189"/>
            <a:r>
              <a:rPr lang="fr-FR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à pieds Moyenne à Forte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68902" y="532198"/>
            <a:ext cx="1871025" cy="655821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 defTabSz="457189"/>
            <a:r>
              <a:rPr lang="fr-FR" sz="14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La Saône amont,</a:t>
            </a:r>
          </a:p>
          <a:p>
            <a:pPr algn="ctr" defTabSz="457189"/>
            <a:r>
              <a:rPr lang="fr-FR" sz="113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Maïs et navigation intensifs :</a:t>
            </a:r>
          </a:p>
          <a:p>
            <a:pPr algn="ctr" defTabSz="457189"/>
            <a:r>
              <a:rPr lang="fr-FR" sz="1131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CPUE Très Faible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377648" y="4567144"/>
            <a:ext cx="2540832" cy="829843"/>
          </a:xfrm>
          <a:prstGeom prst="rect">
            <a:avLst/>
          </a:prstGeom>
          <a:gradFill flip="none" rotWithShape="1">
            <a:gsLst>
              <a:gs pos="2100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77000">
                <a:srgbClr val="00B0F0"/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31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457189"/>
            <a:r>
              <a:rPr lang="fr-FR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Le Grand-Large, </a:t>
            </a:r>
          </a:p>
          <a:p>
            <a:pPr defTabSz="457189"/>
            <a:r>
              <a:rPr lang="fr-FR" b="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berges artificielles, annexe du Rhône, végétalisé et très productif, faucardé</a:t>
            </a:r>
          </a:p>
          <a:p>
            <a:pPr defTabSz="457189"/>
            <a:r>
              <a:rPr lang="fr-FR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CPUE bateau Très Forte / à pieds Forte</a:t>
            </a:r>
          </a:p>
        </p:txBody>
      </p:sp>
    </p:spTree>
    <p:extLst>
      <p:ext uri="{BB962C8B-B14F-4D97-AF65-F5344CB8AC3E}">
        <p14:creationId xmlns:p14="http://schemas.microsoft.com/office/powerpoint/2010/main" val="64572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7" grpId="0" animBg="1"/>
      <p:bldP spid="9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91" y="3842481"/>
            <a:ext cx="6957060" cy="21968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8085" y="1353594"/>
            <a:ext cx="6400800" cy="715060"/>
          </a:xfrm>
        </p:spPr>
        <p:txBody>
          <a:bodyPr/>
          <a:lstStyle/>
          <a:p>
            <a:r>
              <a:rPr lang="fr-FR" sz="2000" dirty="0"/>
              <a:t>Un aperçu de la dynamique des populations :</a:t>
            </a:r>
          </a:p>
        </p:txBody>
      </p:sp>
      <p:pic>
        <p:nvPicPr>
          <p:cNvPr id="11" name="Imag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91" y="1811613"/>
            <a:ext cx="6957060" cy="203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511663" y="2631595"/>
            <a:ext cx="212738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457189"/>
            <a:r>
              <a:rPr lang="fr-FR" sz="2000" dirty="0">
                <a:solidFill>
                  <a:prstClr val="black"/>
                </a:solidFill>
                <a:latin typeface="Calibri"/>
              </a:rPr>
              <a:t>Bien structurées…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11663" y="4574416"/>
            <a:ext cx="212738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/>
            </a:lvl1pPr>
          </a:lstStyle>
          <a:p>
            <a:pPr defTabSz="457189"/>
            <a:r>
              <a:rPr lang="fr-FR" dirty="0">
                <a:solidFill>
                  <a:prstClr val="black"/>
                </a:solidFill>
                <a:latin typeface="Calibri"/>
              </a:rPr>
              <a:t>…ou pas!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4" b="53523"/>
          <a:stretch/>
        </p:blipFill>
        <p:spPr>
          <a:xfrm>
            <a:off x="2526" y="1"/>
            <a:ext cx="9149113" cy="11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5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Espace réservé du contenu 2"/>
          <p:cNvSpPr>
            <a:spLocks noGrp="1"/>
          </p:cNvSpPr>
          <p:nvPr>
            <p:ph idx="1"/>
          </p:nvPr>
        </p:nvSpPr>
        <p:spPr>
          <a:xfrm>
            <a:off x="5074920" y="933458"/>
            <a:ext cx="3231642" cy="836612"/>
          </a:xfrm>
        </p:spPr>
        <p:txBody>
          <a:bodyPr>
            <a:normAutofit lnSpcReduction="10000"/>
          </a:bodyPr>
          <a:lstStyle/>
          <a:p>
            <a:pPr marL="457200" lvl="1" indent="0" algn="ctr" eaLnBrk="1" hangingPunct="1">
              <a:buFont typeface="Arial" panose="020B0604020202020204" pitchFamily="34" charset="0"/>
              <a:buNone/>
            </a:pPr>
            <a:r>
              <a:rPr lang="fr-FR" altLang="fr-FR" sz="2800" dirty="0">
                <a:solidFill>
                  <a:srgbClr val="000090"/>
                </a:solidFill>
                <a:ea typeface="+mj-ea"/>
                <a:cs typeface="+mj-cs"/>
              </a:rPr>
              <a:t>Histoire </a:t>
            </a:r>
            <a:r>
              <a:rPr lang="fr-FR" altLang="fr-FR" sz="2800" dirty="0" smtClean="0">
                <a:solidFill>
                  <a:srgbClr val="000090"/>
                </a:solidFill>
                <a:ea typeface="+mj-ea"/>
                <a:cs typeface="+mj-cs"/>
              </a:rPr>
              <a:t>des </a:t>
            </a:r>
            <a:r>
              <a:rPr lang="fr-FR" altLang="fr-FR" sz="2800" dirty="0">
                <a:solidFill>
                  <a:srgbClr val="000090"/>
                </a:solidFill>
                <a:ea typeface="+mj-ea"/>
                <a:cs typeface="+mj-cs"/>
              </a:rPr>
              <a:t>brochets</a:t>
            </a:r>
          </a:p>
        </p:txBody>
      </p:sp>
      <p:pic>
        <p:nvPicPr>
          <p:cNvPr id="18443" name="Picture 2" descr="C:\Users\Gael\Pictures\Jurassic Pike c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8"/>
            <a:ext cx="4734092" cy="337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364" y="6488668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400" dirty="0"/>
              <a:t>© </a:t>
            </a:r>
            <a:r>
              <a:rPr lang="fr-FR" altLang="fr-FR" sz="1400" dirty="0" smtClean="0"/>
              <a:t>MNHN</a:t>
            </a:r>
            <a:endParaRPr lang="fr-FR" altLang="fr-FR" sz="1400" dirty="0"/>
          </a:p>
        </p:txBody>
      </p:sp>
      <p:sp>
        <p:nvSpPr>
          <p:cNvPr id="4" name="Rectangle 3"/>
          <p:cNvSpPr/>
          <p:nvPr/>
        </p:nvSpPr>
        <p:spPr>
          <a:xfrm>
            <a:off x="4734092" y="37529"/>
            <a:ext cx="23519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050" dirty="0" smtClean="0"/>
              <a:t>Avec l’aimable autorisation de G. Denys</a:t>
            </a:r>
            <a:endParaRPr lang="fr-FR" altLang="fr-FR" sz="1050" dirty="0"/>
          </a:p>
        </p:txBody>
      </p:sp>
      <p:pic>
        <p:nvPicPr>
          <p:cNvPr id="8" name="Picture 2" descr="C:\Users\Donald DAVESNE\PhD\Articles\Datation Esox\Icono\Esox tieman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3280"/>
            <a:ext cx="9194525" cy="186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58"/>
          <p:cNvSpPr txBox="1">
            <a:spLocks noChangeArrowheads="1"/>
          </p:cNvSpPr>
          <p:nvPr/>
        </p:nvSpPr>
        <p:spPr bwMode="auto">
          <a:xfrm>
            <a:off x="4663440" y="2367617"/>
            <a:ext cx="44805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/>
              <a:t>L</a:t>
            </a:r>
            <a:r>
              <a:rPr lang="fr-FR" altLang="fr-FR" sz="2000" dirty="0" smtClean="0"/>
              <a:t>e </a:t>
            </a:r>
            <a:r>
              <a:rPr lang="fr-FR" altLang="fr-FR" sz="2000" dirty="0"/>
              <a:t>plus ancien </a:t>
            </a:r>
            <a:r>
              <a:rPr lang="fr-FR" altLang="fr-FR" sz="2000" i="1" dirty="0" err="1"/>
              <a:t>Esox</a:t>
            </a:r>
            <a:endParaRPr lang="fr-FR" altLang="fr-FR" sz="2000" dirty="0"/>
          </a:p>
          <a:p>
            <a:pPr algn="ctr">
              <a:spcBef>
                <a:spcPct val="0"/>
              </a:spcBef>
              <a:buNone/>
            </a:pPr>
            <a:r>
              <a:rPr lang="fr-FR" altLang="fr-FR" sz="2000" b="1" dirty="0"/>
              <a:t>56 Ma</a:t>
            </a:r>
            <a:r>
              <a:rPr lang="fr-FR" altLang="fr-FR" sz="2000" dirty="0"/>
              <a:t>, Paléocène, </a:t>
            </a:r>
            <a:r>
              <a:rPr lang="fr-FR" altLang="fr-FR" sz="2000" dirty="0" smtClean="0"/>
              <a:t>Canada </a:t>
            </a:r>
          </a:p>
          <a:p>
            <a:pPr algn="ctr">
              <a:spcBef>
                <a:spcPct val="0"/>
              </a:spcBef>
              <a:buNone/>
            </a:pPr>
            <a:r>
              <a:rPr lang="fr-FR" altLang="fr-FR" sz="2000" dirty="0" smtClean="0"/>
              <a:t>† </a:t>
            </a:r>
            <a:r>
              <a:rPr lang="fr-FR" altLang="fr-FR" sz="2000" i="1" dirty="0" err="1"/>
              <a:t>Esox</a:t>
            </a:r>
            <a:r>
              <a:rPr lang="fr-FR" altLang="fr-FR" sz="2000" i="1" dirty="0"/>
              <a:t> </a:t>
            </a:r>
            <a:r>
              <a:rPr lang="fr-FR" altLang="fr-FR" sz="2000" i="1" dirty="0" err="1" smtClean="0"/>
              <a:t>tiemani</a:t>
            </a:r>
            <a:endParaRPr lang="fr-FR" alt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81509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3723" y="1518883"/>
            <a:ext cx="4201385" cy="71506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 err="1"/>
              <a:t>Quelles</a:t>
            </a:r>
            <a:r>
              <a:rPr lang="en-US" sz="2000" dirty="0"/>
              <a:t> </a:t>
            </a:r>
            <a:r>
              <a:rPr lang="en-US" sz="2000" dirty="0" err="1"/>
              <a:t>espèces</a:t>
            </a:r>
            <a:r>
              <a:rPr lang="en-US" sz="2000" dirty="0"/>
              <a:t> </a:t>
            </a:r>
            <a:r>
              <a:rPr lang="en-US" sz="2000" dirty="0" err="1"/>
              <a:t>sont</a:t>
            </a:r>
            <a:r>
              <a:rPr lang="en-US" sz="2000" dirty="0"/>
              <a:t> </a:t>
            </a:r>
            <a:r>
              <a:rPr lang="en-US" sz="2000" dirty="0" err="1"/>
              <a:t>prélevées</a:t>
            </a:r>
            <a:r>
              <a:rPr lang="en-US" sz="2000" dirty="0"/>
              <a:t>?</a:t>
            </a:r>
          </a:p>
          <a:p>
            <a:endParaRPr lang="en-US" sz="1100" dirty="0"/>
          </a:p>
          <a:p>
            <a:r>
              <a:rPr lang="en-US" sz="2000" dirty="0" err="1"/>
              <a:t>Calcul</a:t>
            </a:r>
            <a:r>
              <a:rPr lang="en-US" sz="2000" dirty="0"/>
              <a:t> des biomasses par </a:t>
            </a:r>
            <a:r>
              <a:rPr lang="en-US" sz="2000" dirty="0" err="1"/>
              <a:t>courbes</a:t>
            </a:r>
            <a:r>
              <a:rPr lang="en-US" sz="2000" dirty="0"/>
              <a:t> </a:t>
            </a:r>
            <a:r>
              <a:rPr lang="en-US" sz="2000" dirty="0" err="1"/>
              <a:t>tailles</a:t>
            </a:r>
            <a:r>
              <a:rPr lang="en-US" sz="2000" dirty="0"/>
              <a:t>/</a:t>
            </a:r>
            <a:r>
              <a:rPr lang="en-US" sz="2000" dirty="0" err="1"/>
              <a:t>poids</a:t>
            </a:r>
            <a:endParaRPr lang="en-US" sz="2000" dirty="0"/>
          </a:p>
          <a:p>
            <a:endParaRPr lang="en-US" sz="1100" dirty="0"/>
          </a:p>
          <a:p>
            <a:r>
              <a:rPr lang="en-US" sz="2000" dirty="0"/>
              <a:t>Evaluation des captures et </a:t>
            </a:r>
            <a:r>
              <a:rPr lang="en-US" sz="2000" dirty="0" err="1"/>
              <a:t>prélèvements</a:t>
            </a:r>
            <a:r>
              <a:rPr lang="en-US" sz="2000" dirty="0"/>
              <a:t> </a:t>
            </a:r>
            <a:r>
              <a:rPr lang="en-US" sz="2000" dirty="0" err="1"/>
              <a:t>totaux</a:t>
            </a:r>
            <a:endParaRPr lang="en-US" sz="2000" dirty="0"/>
          </a:p>
          <a:p>
            <a:pPr lvl="1"/>
            <a:r>
              <a:rPr lang="en-US" sz="1600" b="1" dirty="0"/>
              <a:t>avec estimation des </a:t>
            </a:r>
            <a:r>
              <a:rPr lang="en-US" sz="1600" b="1" dirty="0" err="1"/>
              <a:t>mortalités</a:t>
            </a:r>
            <a:r>
              <a:rPr lang="en-US" sz="1600" b="1" dirty="0"/>
              <a:t> </a:t>
            </a:r>
            <a:r>
              <a:rPr lang="en-US" sz="1600" b="1" dirty="0" err="1"/>
              <a:t>indirectes</a:t>
            </a:r>
            <a:r>
              <a:rPr lang="en-US" sz="1600" b="1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blessures</a:t>
            </a:r>
            <a:r>
              <a:rPr lang="en-US" sz="1600" dirty="0"/>
              <a:t> de capture) </a:t>
            </a:r>
            <a:r>
              <a:rPr lang="en-US" sz="1600" dirty="0" err="1"/>
              <a:t>Hypothèse</a:t>
            </a:r>
            <a:r>
              <a:rPr lang="en-US" sz="1600" dirty="0"/>
              <a:t> : 2% des </a:t>
            </a:r>
            <a:r>
              <a:rPr lang="en-US" sz="1600" dirty="0" err="1"/>
              <a:t>prises</a:t>
            </a:r>
            <a:r>
              <a:rPr lang="en-US" sz="1600" dirty="0"/>
              <a:t> aux </a:t>
            </a:r>
            <a:r>
              <a:rPr lang="en-US" sz="1600" dirty="0" err="1"/>
              <a:t>leurres</a:t>
            </a:r>
            <a:r>
              <a:rPr lang="en-US" sz="1600" dirty="0"/>
              <a:t>, 30% </a:t>
            </a:r>
            <a:r>
              <a:rPr lang="en-US" sz="1600" dirty="0" err="1"/>
              <a:t>prises</a:t>
            </a:r>
            <a:r>
              <a:rPr lang="en-US" sz="1600" dirty="0"/>
              <a:t> au </a:t>
            </a:r>
            <a:r>
              <a:rPr lang="en-US" sz="1600" dirty="0" err="1"/>
              <a:t>vif</a:t>
            </a:r>
            <a:r>
              <a:rPr lang="en-US" sz="1600" dirty="0"/>
              <a:t>*</a:t>
            </a:r>
            <a:endParaRPr lang="en-US" sz="1051" dirty="0"/>
          </a:p>
          <a:p>
            <a:pPr marL="457189" lvl="1" indent="0">
              <a:buNone/>
            </a:pPr>
            <a:r>
              <a:rPr lang="en-US" sz="1600" dirty="0"/>
              <a:t>	</a:t>
            </a:r>
          </a:p>
          <a:p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4" b="53523"/>
          <a:stretch/>
        </p:blipFill>
        <p:spPr>
          <a:xfrm>
            <a:off x="2526" y="1"/>
            <a:ext cx="9149113" cy="11790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106" y="1938976"/>
            <a:ext cx="4853243" cy="328071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356" y="1938977"/>
            <a:ext cx="4953000" cy="328071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4198637" y="5811520"/>
            <a:ext cx="3512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fr-FR" dirty="0">
                <a:solidFill>
                  <a:prstClr val="black"/>
                </a:solidFill>
                <a:latin typeface="Calibri"/>
              </a:rPr>
              <a:t>*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 (Burkholder, 1992 ; Dubois et al, 1994 ;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Casselman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, 2005 ;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Chancerel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, 2003 ; Bartholomew et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Bohnsack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, 2005)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29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33" y="5590055"/>
            <a:ext cx="1109225" cy="11250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8479183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2837" y="2489243"/>
            <a:ext cx="7819165" cy="715060"/>
          </a:xfrm>
        </p:spPr>
        <p:txBody>
          <a:bodyPr/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“</a:t>
            </a:r>
            <a:r>
              <a:rPr lang="en-US" sz="2000" i="1" dirty="0">
                <a:solidFill>
                  <a:prstClr val="black"/>
                </a:solidFill>
              </a:rPr>
              <a:t>10% of the anglers harvest 50% of the fish</a:t>
            </a:r>
            <a:r>
              <a:rPr lang="en-US" sz="2000" dirty="0">
                <a:solidFill>
                  <a:prstClr val="black"/>
                </a:solidFill>
              </a:rPr>
              <a:t>” : Churchill et Snow, 1964</a:t>
            </a:r>
          </a:p>
          <a:p>
            <a:pPr lvl="0"/>
            <a:endParaRPr lang="en-US" sz="2000" dirty="0">
              <a:solidFill>
                <a:prstClr val="black"/>
              </a:solidFill>
            </a:endParaRP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et 25% des </a:t>
            </a:r>
            <a:r>
              <a:rPr lang="en-US" sz="2000" b="1" dirty="0">
                <a:solidFill>
                  <a:prstClr val="black"/>
                </a:solidFill>
              </a:rPr>
              <a:t>sorties</a:t>
            </a:r>
            <a:r>
              <a:rPr lang="en-US" sz="2000" dirty="0">
                <a:solidFill>
                  <a:prstClr val="black"/>
                </a:solidFill>
              </a:rPr>
              <a:t> se </a:t>
            </a:r>
            <a:r>
              <a:rPr lang="en-US" sz="2000" dirty="0" err="1">
                <a:solidFill>
                  <a:prstClr val="black"/>
                </a:solidFill>
              </a:rPr>
              <a:t>soldent</a:t>
            </a:r>
            <a:r>
              <a:rPr lang="en-US" sz="2000" dirty="0">
                <a:solidFill>
                  <a:prstClr val="black"/>
                </a:solidFill>
              </a:rPr>
              <a:t> par la capture de 80% des </a:t>
            </a:r>
            <a:r>
              <a:rPr lang="en-US" sz="2000" dirty="0" err="1">
                <a:solidFill>
                  <a:prstClr val="black"/>
                </a:solidFill>
              </a:rPr>
              <a:t>poissons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lvl="0"/>
            <a:r>
              <a:rPr lang="en-US" sz="2000" b="1" dirty="0" err="1">
                <a:solidFill>
                  <a:prstClr val="black"/>
                </a:solidFill>
              </a:rPr>
              <a:t>Qu’est-ce</a:t>
            </a:r>
            <a:r>
              <a:rPr lang="en-US" sz="2000" b="1" dirty="0">
                <a:solidFill>
                  <a:prstClr val="black"/>
                </a:solidFill>
              </a:rPr>
              <a:t> qui influence les captures ??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53661" r="19883" b="33451"/>
          <a:stretch/>
        </p:blipFill>
        <p:spPr>
          <a:xfrm>
            <a:off x="3" y="2"/>
            <a:ext cx="9170685" cy="1163331"/>
          </a:xfrm>
          <a:prstGeom prst="rect">
            <a:avLst/>
          </a:prstGeom>
        </p:spPr>
      </p:pic>
      <p:sp>
        <p:nvSpPr>
          <p:cNvPr id="9" name="Multiplication 8"/>
          <p:cNvSpPr/>
          <p:nvPr/>
        </p:nvSpPr>
        <p:spPr>
          <a:xfrm>
            <a:off x="2143128" y="2365420"/>
            <a:ext cx="1019175" cy="64448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706" y="3116305"/>
            <a:ext cx="3243353" cy="243251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01" y="1333521"/>
            <a:ext cx="2466603" cy="370793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4" t="17464" r="7755" b="17481"/>
          <a:stretch/>
        </p:blipFill>
        <p:spPr>
          <a:xfrm>
            <a:off x="3300975" y="782189"/>
            <a:ext cx="3934199" cy="281698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8" y="40602"/>
            <a:ext cx="4165323" cy="249919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3165355" y="3913979"/>
            <a:ext cx="2254368" cy="76699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>
              <a:spcBef>
                <a:spcPct val="0"/>
              </a:spcBef>
              <a:buNone/>
              <a:defRPr sz="28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89"/>
            <a:r>
              <a:rPr lang="fr-FR" dirty="0">
                <a:latin typeface="Calibri"/>
              </a:rPr>
              <a:t>Les modes de pêche</a:t>
            </a:r>
          </a:p>
        </p:txBody>
      </p:sp>
      <p:sp>
        <p:nvSpPr>
          <p:cNvPr id="12" name="Sous-titre 1"/>
          <p:cNvSpPr txBox="1">
            <a:spLocks/>
          </p:cNvSpPr>
          <p:nvPr/>
        </p:nvSpPr>
        <p:spPr>
          <a:xfrm>
            <a:off x="1282156" y="5479110"/>
            <a:ext cx="6710879" cy="58455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fr-FR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2597" y="50770"/>
            <a:ext cx="4173736" cy="248902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25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58085" y="1198722"/>
            <a:ext cx="7772400" cy="686167"/>
          </a:xfrm>
        </p:spPr>
        <p:txBody>
          <a:bodyPr>
            <a:normAutofit/>
          </a:bodyPr>
          <a:lstStyle/>
          <a:p>
            <a:pPr algn="l"/>
            <a:r>
              <a:rPr lang="fr-FR" sz="2800" dirty="0">
                <a:solidFill>
                  <a:srgbClr val="000090"/>
                </a:solidFill>
              </a:rPr>
              <a:t>Autres facteurs à considérer…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8085" y="1825906"/>
            <a:ext cx="6400800" cy="715060"/>
          </a:xfrm>
        </p:spPr>
        <p:txBody>
          <a:bodyPr/>
          <a:lstStyle/>
          <a:p>
            <a:pPr algn="l"/>
            <a:r>
              <a:rPr lang="fr-FR" sz="2000" dirty="0"/>
              <a:t>Biologiques, propres à chaque espèce :</a:t>
            </a:r>
          </a:p>
          <a:p>
            <a:pPr algn="l"/>
            <a:endParaRPr lang="fr-FR" sz="2000" dirty="0"/>
          </a:p>
          <a:p>
            <a:pPr algn="l"/>
            <a:endParaRPr lang="fr-FR" sz="2000" dirty="0"/>
          </a:p>
          <a:p>
            <a:pPr algn="l"/>
            <a:endParaRPr lang="fr-FR" sz="2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53661" r="19883" b="33451"/>
          <a:stretch/>
        </p:blipFill>
        <p:spPr>
          <a:xfrm>
            <a:off x="3" y="2"/>
            <a:ext cx="9170685" cy="116333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2200234"/>
            <a:ext cx="9143997" cy="376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4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33089"/>
          <a:stretch/>
        </p:blipFill>
        <p:spPr>
          <a:xfrm>
            <a:off x="2793224" y="3034874"/>
            <a:ext cx="6231904" cy="362892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76373" y="242179"/>
            <a:ext cx="7772400" cy="686166"/>
          </a:xfrm>
        </p:spPr>
        <p:txBody>
          <a:bodyPr>
            <a:normAutofit fontScale="90000"/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53661" r="19883" b="33451"/>
          <a:stretch/>
        </p:blipFill>
        <p:spPr>
          <a:xfrm>
            <a:off x="3" y="2"/>
            <a:ext cx="9170685" cy="1163331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475205" y="1835638"/>
            <a:ext cx="6400800" cy="715060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Environnementaux :</a:t>
            </a:r>
          </a:p>
          <a:p>
            <a:pPr lvl="1"/>
            <a:r>
              <a:rPr lang="fr-FR" sz="2000" b="1" dirty="0">
                <a:solidFill>
                  <a:srgbClr val="FF0000"/>
                </a:solidFill>
              </a:rPr>
              <a:t>Pression de pêche des 2 jours </a:t>
            </a:r>
            <a:r>
              <a:rPr lang="fr-FR" sz="2000" b="1" dirty="0" smtClean="0">
                <a:solidFill>
                  <a:srgbClr val="FF0000"/>
                </a:solidFill>
              </a:rPr>
              <a:t>précédents : ↘</a:t>
            </a:r>
          </a:p>
          <a:p>
            <a:pPr lvl="1"/>
            <a:r>
              <a:rPr lang="fr-FR" sz="2000" b="1" dirty="0" smtClean="0">
                <a:solidFill>
                  <a:srgbClr val="FF0000"/>
                </a:solidFill>
              </a:rPr>
              <a:t>Température : </a:t>
            </a:r>
            <a:r>
              <a:rPr lang="fr-FR" sz="2000" b="1" dirty="0">
                <a:solidFill>
                  <a:srgbClr val="FF0000"/>
                </a:solidFill>
              </a:rPr>
              <a:t>↘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lvl="1"/>
            <a:r>
              <a:rPr lang="fr-FR" sz="2000" b="1" dirty="0">
                <a:solidFill>
                  <a:srgbClr val="0070C0"/>
                </a:solidFill>
              </a:rPr>
              <a:t>Vent : </a:t>
            </a:r>
            <a:r>
              <a:rPr lang="fr-FR" sz="2000" b="1" dirty="0" smtClean="0">
                <a:solidFill>
                  <a:srgbClr val="0070C0"/>
                </a:solidFill>
              </a:rPr>
              <a:t>↗</a:t>
            </a:r>
            <a:endParaRPr lang="fr-FR" sz="2000" dirty="0" smtClean="0"/>
          </a:p>
          <a:p>
            <a:pPr lvl="1"/>
            <a:r>
              <a:rPr lang="fr-FR" sz="2000" dirty="0"/>
              <a:t>H</a:t>
            </a:r>
            <a:r>
              <a:rPr lang="fr-FR" sz="2000" dirty="0" smtClean="0"/>
              <a:t>eure</a:t>
            </a:r>
            <a:r>
              <a:rPr lang="fr-FR" sz="2000" dirty="0"/>
              <a:t>… </a:t>
            </a:r>
            <a:endParaRPr lang="fr-FR" sz="2000" dirty="0" smtClean="0"/>
          </a:p>
          <a:p>
            <a:pPr marL="457188" lvl="1" indent="0">
              <a:buNone/>
            </a:pPr>
            <a:endParaRPr lang="fr-FR" sz="1600" dirty="0" smtClean="0"/>
          </a:p>
          <a:p>
            <a:pPr marL="457188" lvl="1" indent="0">
              <a:buNone/>
            </a:pPr>
            <a:endParaRPr lang="fr-FR" sz="1600" dirty="0"/>
          </a:p>
          <a:p>
            <a:pPr marL="457188" lvl="1" indent="0">
              <a:buNone/>
            </a:pPr>
            <a:endParaRPr lang="fr-FR" sz="1600" dirty="0" smtClean="0"/>
          </a:p>
          <a:p>
            <a:pPr marL="457188" lvl="1" indent="0">
              <a:buNone/>
            </a:pPr>
            <a:endParaRPr lang="fr-FR" sz="1600" dirty="0"/>
          </a:p>
          <a:p>
            <a:pPr marL="457188" lvl="1" indent="0">
              <a:buNone/>
            </a:pPr>
            <a:endParaRPr lang="fr-FR" sz="1600" dirty="0" smtClean="0"/>
          </a:p>
          <a:p>
            <a:pPr marL="457188" lvl="1" indent="0">
              <a:buNone/>
            </a:pPr>
            <a:endParaRPr lang="fr-FR" sz="1600" dirty="0"/>
          </a:p>
          <a:p>
            <a:pPr marL="457188" lvl="1" indent="0">
              <a:buNone/>
            </a:pPr>
            <a:endParaRPr lang="fr-FR" sz="1600" dirty="0" smtClean="0"/>
          </a:p>
          <a:p>
            <a:pPr marL="457188" lvl="1" indent="0">
              <a:buNone/>
            </a:pPr>
            <a:endParaRPr lang="fr-FR" sz="1600" dirty="0"/>
          </a:p>
          <a:p>
            <a:pPr marL="457188" lvl="1" indent="0">
              <a:buNone/>
            </a:pPr>
            <a:endParaRPr lang="fr-FR" sz="1600" dirty="0" smtClean="0"/>
          </a:p>
          <a:p>
            <a:pPr marL="457188" lvl="1" indent="0">
              <a:buNone/>
            </a:pPr>
            <a:endParaRPr lang="fr-FR" sz="1600" dirty="0"/>
          </a:p>
          <a:p>
            <a:pPr marL="457188" lvl="1" indent="0">
              <a:buNone/>
            </a:pPr>
            <a:r>
              <a:rPr lang="fr-FR" sz="1200" dirty="0" smtClean="0"/>
              <a:t>(</a:t>
            </a:r>
            <a:r>
              <a:rPr lang="fr-FR" sz="1200" dirty="0" err="1" smtClean="0"/>
              <a:t>Kuparinen</a:t>
            </a:r>
            <a:r>
              <a:rPr lang="fr-FR" sz="1200" dirty="0" smtClean="0"/>
              <a:t> </a:t>
            </a:r>
            <a:r>
              <a:rPr lang="fr-FR" sz="1200" i="1" dirty="0"/>
              <a:t>et al</a:t>
            </a:r>
            <a:r>
              <a:rPr lang="fr-FR" sz="1200" dirty="0"/>
              <a:t>, </a:t>
            </a:r>
            <a:r>
              <a:rPr lang="fr-FR" sz="1200" dirty="0" smtClean="0"/>
              <a:t>2010)</a:t>
            </a:r>
            <a:endParaRPr lang="fr-FR" sz="1200" dirty="0"/>
          </a:p>
          <a:p>
            <a:endParaRPr lang="fr-FR" sz="28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58085" y="1189578"/>
            <a:ext cx="7772400" cy="68616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smtClean="0">
                <a:solidFill>
                  <a:srgbClr val="000090"/>
                </a:solidFill>
              </a:rPr>
              <a:t>Autres facteurs à considérer…</a:t>
            </a:r>
            <a:endParaRPr lang="fr-FR" sz="28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9776" y="2874807"/>
            <a:ext cx="3047999" cy="2036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676525" y="4845087"/>
            <a:ext cx="3232651" cy="1810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025875" y="4787154"/>
            <a:ext cx="3047999" cy="2036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076125" y="2785686"/>
            <a:ext cx="3047999" cy="2036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2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  <p:bldP spid="10" grpId="0" animBg="1"/>
      <p:bldP spid="11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58085" y="127144"/>
            <a:ext cx="7772400" cy="686166"/>
          </a:xfrm>
        </p:spPr>
        <p:txBody>
          <a:bodyPr>
            <a:noAutofit/>
          </a:bodyPr>
          <a:lstStyle/>
          <a:p>
            <a:r>
              <a:rPr lang="fr-FR" sz="6000" dirty="0" smtClean="0">
                <a:solidFill>
                  <a:schemeClr val="bg1"/>
                </a:solidFill>
              </a:rPr>
              <a:t>Mythe ou réalité ?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Résultat de recherche d'images pour &quot;lune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78" b="94707" l="5436" r="98426">
                        <a14:backgroundMark x1="71245" y1="5293" x2="92561" y2="26609"/>
                        <a14:backgroundMark x1="92561" y1="31903" x2="92561" y2="31903"/>
                        <a14:backgroundMark x1="96710" y1="64521" x2="96710" y2="64521"/>
                        <a14:backgroundMark x1="74249" y1="95279" x2="74249" y2="95279"/>
                        <a14:backgroundMark x1="46924" y1="96996" x2="46924" y2="96996"/>
                        <a14:backgroundMark x1="21030" y1="94134" x2="21030" y2="94134"/>
                        <a14:backgroundMark x1="4435" y1="70959" x2="4435" y2="70959"/>
                        <a14:backgroundMark x1="5579" y1="27182" x2="5579" y2="27182"/>
                        <a14:backgroundMark x1="27468" y1="5293" x2="27468" y2="5293"/>
                        <a14:backgroundMark x1="64092" y1="4149" x2="64092" y2="4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84" y="972130"/>
            <a:ext cx="5813801" cy="581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4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70133" y="5969964"/>
            <a:ext cx="2469163" cy="68616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Finlande :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6831"/>
          <a:stretch/>
        </p:blipFill>
        <p:spPr>
          <a:xfrm>
            <a:off x="334167" y="1839324"/>
            <a:ext cx="2536550" cy="39953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66466" r="45050"/>
          <a:stretch/>
        </p:blipFill>
        <p:spPr>
          <a:xfrm>
            <a:off x="5239296" y="4651117"/>
            <a:ext cx="3731097" cy="1981586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3273553" y="573186"/>
            <a:ext cx="5696841" cy="3743476"/>
            <a:chOff x="4388128" y="3877056"/>
            <a:chExt cx="4536416" cy="298094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/>
            <a:srcRect l="2972" t="56036"/>
            <a:stretch/>
          </p:blipFill>
          <p:spPr>
            <a:xfrm>
              <a:off x="4388128" y="3877056"/>
              <a:ext cx="4536415" cy="2980944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/>
            <a:srcRect l="4374" t="18186" b="44593"/>
            <a:stretch/>
          </p:blipFill>
          <p:spPr>
            <a:xfrm>
              <a:off x="4453660" y="3895344"/>
              <a:ext cx="4470884" cy="2523744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/>
            <a:srcRect l="3266" r="47460" b="81770"/>
            <a:stretch/>
          </p:blipFill>
          <p:spPr>
            <a:xfrm>
              <a:off x="4417253" y="3930399"/>
              <a:ext cx="2303716" cy="1236064"/>
            </a:xfrm>
            <a:prstGeom prst="rect">
              <a:avLst/>
            </a:prstGeom>
          </p:spPr>
        </p:pic>
      </p:grpSp>
      <p:sp>
        <p:nvSpPr>
          <p:cNvPr id="10" name="Titre 1"/>
          <p:cNvSpPr txBox="1">
            <a:spLocks/>
          </p:cNvSpPr>
          <p:nvPr/>
        </p:nvSpPr>
        <p:spPr>
          <a:xfrm>
            <a:off x="542875" y="417524"/>
            <a:ext cx="2469163" cy="686166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1"/>
                </a:solidFill>
              </a:rPr>
              <a:t>Amérique 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2495649" y="1891411"/>
            <a:ext cx="123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Captures/h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4490348" y="5379953"/>
            <a:ext cx="123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Captures/h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420593" y="3136592"/>
            <a:ext cx="123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Captures/h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9881" y="6536094"/>
            <a:ext cx="20729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188" lvl="1" indent="0">
              <a:buNone/>
            </a:pPr>
            <a:r>
              <a:rPr lang="fr-FR" sz="1200" dirty="0">
                <a:solidFill>
                  <a:schemeClr val="bg1"/>
                </a:solidFill>
              </a:rPr>
              <a:t>(</a:t>
            </a:r>
            <a:r>
              <a:rPr lang="fr-FR" sz="1200" dirty="0" err="1">
                <a:solidFill>
                  <a:schemeClr val="bg1"/>
                </a:solidFill>
              </a:rPr>
              <a:t>Kuparinen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i="1" dirty="0">
                <a:solidFill>
                  <a:schemeClr val="bg1"/>
                </a:solidFill>
              </a:rPr>
              <a:t>et al</a:t>
            </a:r>
            <a:r>
              <a:rPr lang="fr-FR" sz="1200" dirty="0">
                <a:solidFill>
                  <a:schemeClr val="bg1"/>
                </a:solidFill>
              </a:rPr>
              <a:t>, 2010)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5201" y="919024"/>
            <a:ext cx="1769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(Vinson </a:t>
            </a:r>
            <a:r>
              <a:rPr lang="fr-FR" sz="1200" dirty="0">
                <a:solidFill>
                  <a:schemeClr val="bg1"/>
                </a:solidFill>
              </a:rPr>
              <a:t>et </a:t>
            </a:r>
            <a:r>
              <a:rPr lang="fr-FR" sz="1200" dirty="0" err="1">
                <a:solidFill>
                  <a:schemeClr val="bg1"/>
                </a:solidFill>
              </a:rPr>
              <a:t>Angradi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smtClean="0">
                <a:solidFill>
                  <a:schemeClr val="bg1"/>
                </a:solidFill>
              </a:rPr>
              <a:t>2014)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9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502" r="5458"/>
          <a:stretch/>
        </p:blipFill>
        <p:spPr>
          <a:xfrm>
            <a:off x="3913631" y="2522588"/>
            <a:ext cx="5056509" cy="371067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59011" y="1417454"/>
            <a:ext cx="6419087" cy="686166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rgbClr val="000090"/>
                </a:solidFill>
              </a:rPr>
              <a:t>Nos réglementations sont elles adaptées aux </a:t>
            </a:r>
            <a:r>
              <a:rPr lang="fr-FR" sz="2800" dirty="0" smtClean="0">
                <a:solidFill>
                  <a:srgbClr val="000090"/>
                </a:solidFill>
              </a:rPr>
              <a:t>brochets </a:t>
            </a:r>
            <a:r>
              <a:rPr lang="fr-FR" sz="2800" dirty="0">
                <a:solidFill>
                  <a:srgbClr val="000090"/>
                </a:solidFill>
              </a:rPr>
              <a:t>et aux pêcheurs?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r="4872"/>
          <a:stretch/>
        </p:blipFill>
        <p:spPr>
          <a:xfrm>
            <a:off x="1106423" y="3352246"/>
            <a:ext cx="2651760" cy="18719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89" y="-4408"/>
            <a:ext cx="915088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53" y="1474794"/>
            <a:ext cx="7161027" cy="437390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4" b="53523"/>
          <a:stretch/>
        </p:blipFill>
        <p:spPr>
          <a:xfrm>
            <a:off x="2526" y="1"/>
            <a:ext cx="9149113" cy="11790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53" y="1481795"/>
            <a:ext cx="7161027" cy="435990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1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11140" b="15274"/>
          <a:stretch/>
        </p:blipFill>
        <p:spPr>
          <a:xfrm>
            <a:off x="1389888" y="3054096"/>
            <a:ext cx="7754112" cy="3803904"/>
          </a:xfrm>
          <a:prstGeom prst="rect">
            <a:avLst/>
          </a:prstGeom>
        </p:spPr>
      </p:pic>
      <p:sp>
        <p:nvSpPr>
          <p:cNvPr id="18435" name="Espace réservé du contenu 2"/>
          <p:cNvSpPr>
            <a:spLocks noGrp="1"/>
          </p:cNvSpPr>
          <p:nvPr>
            <p:ph idx="1"/>
          </p:nvPr>
        </p:nvSpPr>
        <p:spPr>
          <a:xfrm>
            <a:off x="5074920" y="933458"/>
            <a:ext cx="3231642" cy="836612"/>
          </a:xfrm>
        </p:spPr>
        <p:txBody>
          <a:bodyPr>
            <a:normAutofit lnSpcReduction="10000"/>
          </a:bodyPr>
          <a:lstStyle/>
          <a:p>
            <a:pPr marL="457200" lvl="1" indent="0" algn="ctr" eaLnBrk="1" hangingPunct="1">
              <a:buFont typeface="Arial" panose="020B0604020202020204" pitchFamily="34" charset="0"/>
              <a:buNone/>
            </a:pPr>
            <a:r>
              <a:rPr lang="fr-FR" altLang="fr-FR" sz="2800" dirty="0">
                <a:solidFill>
                  <a:srgbClr val="000090"/>
                </a:solidFill>
                <a:ea typeface="+mj-ea"/>
                <a:cs typeface="+mj-cs"/>
              </a:rPr>
              <a:t>Histoire </a:t>
            </a:r>
            <a:r>
              <a:rPr lang="fr-FR" altLang="fr-FR" sz="2800" dirty="0" smtClean="0">
                <a:solidFill>
                  <a:srgbClr val="000090"/>
                </a:solidFill>
                <a:ea typeface="+mj-ea"/>
                <a:cs typeface="+mj-cs"/>
              </a:rPr>
              <a:t>des </a:t>
            </a:r>
            <a:r>
              <a:rPr lang="fr-FR" altLang="fr-FR" sz="2800" dirty="0">
                <a:solidFill>
                  <a:srgbClr val="000090"/>
                </a:solidFill>
                <a:ea typeface="+mj-ea"/>
                <a:cs typeface="+mj-cs"/>
              </a:rPr>
              <a:t>brochets</a:t>
            </a:r>
          </a:p>
        </p:txBody>
      </p:sp>
      <p:pic>
        <p:nvPicPr>
          <p:cNvPr id="18443" name="Picture 2" descr="C:\Users\Gael\Pictures\Jurassic Pike co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8"/>
            <a:ext cx="4734092" cy="337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364" y="6488668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400" dirty="0"/>
              <a:t>© </a:t>
            </a:r>
            <a:r>
              <a:rPr lang="fr-FR" altLang="fr-FR" sz="1400" dirty="0" smtClean="0"/>
              <a:t>MNHN</a:t>
            </a:r>
            <a:endParaRPr lang="fr-FR" altLang="fr-FR" sz="1400" dirty="0"/>
          </a:p>
        </p:txBody>
      </p:sp>
      <p:sp>
        <p:nvSpPr>
          <p:cNvPr id="4" name="Rectangle 3"/>
          <p:cNvSpPr/>
          <p:nvPr/>
        </p:nvSpPr>
        <p:spPr>
          <a:xfrm>
            <a:off x="4734092" y="37529"/>
            <a:ext cx="23519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050" dirty="0" smtClean="0"/>
              <a:t>Avec l’aimable autorisation de G. Denys</a:t>
            </a:r>
            <a:endParaRPr lang="fr-FR" altLang="fr-FR" sz="1050" dirty="0"/>
          </a:p>
        </p:txBody>
      </p:sp>
      <p:sp>
        <p:nvSpPr>
          <p:cNvPr id="5" name="Rectangle 4"/>
          <p:cNvSpPr/>
          <p:nvPr/>
        </p:nvSpPr>
        <p:spPr>
          <a:xfrm>
            <a:off x="5141118" y="2130766"/>
            <a:ext cx="35958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Le plus vieux brochet de France :</a:t>
            </a:r>
          </a:p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(env.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30Ma)</a:t>
            </a:r>
          </a:p>
          <a:p>
            <a:pPr algn="ctr"/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Esox</a:t>
            </a:r>
            <a:r>
              <a:rPr lang="fr-FR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primaevus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465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28313" t="20780" r="26805" b="30376"/>
          <a:stretch/>
        </p:blipFill>
        <p:spPr>
          <a:xfrm>
            <a:off x="2712987" y="1371602"/>
            <a:ext cx="4168607" cy="392339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16491"/>
          <a:stretch/>
        </p:blipFill>
        <p:spPr>
          <a:xfrm>
            <a:off x="4892143" y="-30403"/>
            <a:ext cx="1998101" cy="22276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7" y="3676651"/>
            <a:ext cx="1893843" cy="252512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1" t="33007" r="20868" b="5026"/>
          <a:stretch/>
        </p:blipFill>
        <p:spPr>
          <a:xfrm>
            <a:off x="6881594" y="2921126"/>
            <a:ext cx="2282335" cy="264518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143128" y="108680"/>
            <a:ext cx="3023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fr-FR" sz="2000" dirty="0">
                <a:solidFill>
                  <a:prstClr val="black"/>
                </a:solidFill>
                <a:latin typeface="Calibri"/>
              </a:rPr>
              <a:t>A-Plus de poissons même s'ils sont plus petits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97293" y="5259990"/>
            <a:ext cx="2200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fr-FR" sz="2000" dirty="0">
                <a:solidFill>
                  <a:prstClr val="black"/>
                </a:solidFill>
                <a:latin typeface="Calibri"/>
              </a:rPr>
              <a:t>B-Plus de poissons trophées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9667" y="3046028"/>
            <a:ext cx="2114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fr-FR" sz="2000" dirty="0">
                <a:solidFill>
                  <a:prstClr val="black"/>
                </a:solidFill>
                <a:latin typeface="Calibri"/>
              </a:rPr>
              <a:t>C-Plus de poissons conservables</a:t>
            </a:r>
          </a:p>
        </p:txBody>
      </p:sp>
    </p:spTree>
    <p:extLst>
      <p:ext uri="{BB962C8B-B14F-4D97-AF65-F5344CB8AC3E}">
        <p14:creationId xmlns:p14="http://schemas.microsoft.com/office/powerpoint/2010/main" val="2886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8359" y="1335726"/>
            <a:ext cx="7772400" cy="686167"/>
          </a:xfrm>
        </p:spPr>
        <p:txBody>
          <a:bodyPr>
            <a:normAutofit/>
          </a:bodyPr>
          <a:lstStyle/>
          <a:p>
            <a:pPr algn="l"/>
            <a:r>
              <a:rPr lang="fr-FR" sz="2800" dirty="0">
                <a:solidFill>
                  <a:srgbClr val="000090"/>
                </a:solidFill>
              </a:rPr>
              <a:t>Attentes des pêcheurs :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78490" y="2436357"/>
            <a:ext cx="7282266" cy="715060"/>
          </a:xfrm>
        </p:spPr>
        <p:txBody>
          <a:bodyPr/>
          <a:lstStyle/>
          <a:p>
            <a:pPr algn="l"/>
            <a:r>
              <a:rPr lang="fr-FR" sz="2400" dirty="0"/>
              <a:t>(R)évolution majeure en moins de 30 ans,</a:t>
            </a:r>
          </a:p>
          <a:p>
            <a:pPr algn="l"/>
            <a:endParaRPr lang="fr-FR" sz="1400" dirty="0"/>
          </a:p>
          <a:p>
            <a:pPr algn="l"/>
            <a:r>
              <a:rPr lang="fr-FR" sz="2400" dirty="0"/>
              <a:t>Des souhaits très différents selon les sites,</a:t>
            </a:r>
          </a:p>
          <a:p>
            <a:pPr algn="l"/>
            <a:endParaRPr lang="fr-FR" sz="1400" dirty="0"/>
          </a:p>
          <a:p>
            <a:r>
              <a:rPr lang="fr-FR" sz="2400" dirty="0"/>
              <a:t>Une seule réglementation en </a:t>
            </a:r>
            <a:r>
              <a:rPr lang="fr-FR" sz="2400" dirty="0" smtClean="0"/>
              <a:t>France, les </a:t>
            </a:r>
            <a:r>
              <a:rPr lang="fr-FR" sz="2400" dirty="0"/>
              <a:t>tailles minimales de capture.… dont le concept date </a:t>
            </a:r>
            <a:r>
              <a:rPr lang="fr-FR" sz="2400" dirty="0" smtClean="0"/>
              <a:t>de …</a:t>
            </a: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1600" dirty="0"/>
          </a:p>
          <a:p>
            <a:pPr algn="l"/>
            <a:endParaRPr lang="fr-FR" sz="2400" dirty="0"/>
          </a:p>
          <a:p>
            <a:pPr algn="l"/>
            <a:endParaRPr lang="fr-FR" sz="2400" dirty="0"/>
          </a:p>
          <a:p>
            <a:pPr algn="l"/>
            <a:endParaRPr lang="fr-FR" sz="36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4" b="53523"/>
          <a:stretch/>
        </p:blipFill>
        <p:spPr>
          <a:xfrm>
            <a:off x="3" y="-13365"/>
            <a:ext cx="9149113" cy="11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75256" y="295837"/>
            <a:ext cx="4077860" cy="68616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… 1829 : Charles X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Résultat de recherche d'images pour &quot;charles X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"/>
            <a:ext cx="4975256" cy="685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4975256" y="1071311"/>
            <a:ext cx="4168747" cy="4247138"/>
            <a:chOff x="5495925" y="0"/>
            <a:chExt cx="3533775" cy="358398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5925" y="0"/>
              <a:ext cx="3533775" cy="281173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451" b="12326"/>
            <a:stretch/>
          </p:blipFill>
          <p:spPr>
            <a:xfrm>
              <a:off x="5658392" y="3136309"/>
              <a:ext cx="3267710" cy="447675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141" b="92675"/>
            <a:stretch/>
          </p:blipFill>
          <p:spPr>
            <a:xfrm>
              <a:off x="5658392" y="2853148"/>
              <a:ext cx="3267710" cy="20955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4975256" y="1071311"/>
            <a:ext cx="4168747" cy="4247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638" y="6172696"/>
            <a:ext cx="6830365" cy="7206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50610" y="5803364"/>
            <a:ext cx="4112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b="1" dirty="0" smtClean="0"/>
              <a:t>=&gt; brochet </a:t>
            </a:r>
            <a:r>
              <a:rPr lang="fr-FR" b="1" dirty="0"/>
              <a:t>: 18cm environ en 1875…</a:t>
            </a:r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2851695" y="5325351"/>
            <a:ext cx="6330751" cy="370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400" dirty="0">
                <a:solidFill>
                  <a:prstClr val="black"/>
                </a:solidFill>
                <a:latin typeface="Calibri"/>
              </a:rPr>
              <a:t>http://gallica.bnf.fr</a:t>
            </a:r>
          </a:p>
        </p:txBody>
      </p:sp>
    </p:spTree>
    <p:extLst>
      <p:ext uri="{BB962C8B-B14F-4D97-AF65-F5344CB8AC3E}">
        <p14:creationId xmlns:p14="http://schemas.microsoft.com/office/powerpoint/2010/main" val="38140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654799" y="693055"/>
            <a:ext cx="1775685" cy="686166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+mn-lt"/>
              </a:rPr>
              <a:t>1875 : 18cm</a:t>
            </a:r>
            <a:br>
              <a:rPr lang="fr-FR" sz="2000" dirty="0" smtClean="0">
                <a:latin typeface="+mn-lt"/>
              </a:rPr>
            </a:br>
            <a:r>
              <a:rPr lang="fr-FR" sz="2000" dirty="0" smtClean="0">
                <a:latin typeface="+mn-lt"/>
              </a:rPr>
              <a:t>1939 : 37cm</a:t>
            </a:r>
            <a:br>
              <a:rPr lang="fr-FR" sz="2000" dirty="0" smtClean="0">
                <a:latin typeface="+mn-lt"/>
              </a:rPr>
            </a:br>
            <a:r>
              <a:rPr lang="fr-FR" sz="2000" dirty="0" smtClean="0">
                <a:latin typeface="+mn-lt"/>
              </a:rPr>
              <a:t>1958 : 40cm</a:t>
            </a:r>
            <a:br>
              <a:rPr lang="fr-FR" sz="2000" dirty="0" smtClean="0">
                <a:latin typeface="+mn-lt"/>
              </a:rPr>
            </a:br>
            <a:r>
              <a:rPr lang="fr-FR" sz="2000" dirty="0" smtClean="0">
                <a:latin typeface="+mn-lt"/>
              </a:rPr>
              <a:t>1985 : 45cm</a:t>
            </a:r>
            <a:br>
              <a:rPr lang="fr-FR" sz="2000" dirty="0" smtClean="0">
                <a:latin typeface="+mn-lt"/>
              </a:rPr>
            </a:br>
            <a:r>
              <a:rPr lang="fr-FR" sz="2000" dirty="0" smtClean="0">
                <a:latin typeface="+mn-lt"/>
              </a:rPr>
              <a:t>1994 : 50cm</a:t>
            </a:r>
            <a:br>
              <a:rPr lang="fr-FR" sz="2000" dirty="0" smtClean="0">
                <a:latin typeface="+mn-lt"/>
              </a:rPr>
            </a:br>
            <a:r>
              <a:rPr lang="fr-FR" sz="2000" dirty="0" smtClean="0">
                <a:latin typeface="+mn-lt"/>
              </a:rPr>
              <a:t>2018 : 60cm</a:t>
            </a:r>
            <a:endParaRPr lang="fr-FR" sz="2000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7543" y="4375981"/>
            <a:ext cx="3775553" cy="715060"/>
          </a:xfrm>
        </p:spPr>
        <p:txBody>
          <a:bodyPr/>
          <a:lstStyle/>
          <a:p>
            <a:r>
              <a:rPr lang="fr-FR" dirty="0" smtClean="0"/>
              <a:t>2 siècles plus tard…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802488" y="5091041"/>
            <a:ext cx="5710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Evolution de 50cm à 60cm pour le brochet : quels effets?</a:t>
            </a:r>
          </a:p>
        </p:txBody>
      </p:sp>
      <p:pic>
        <p:nvPicPr>
          <p:cNvPr id="5" name="Picture 2" descr="Résultat de recherche d'images pour &quot;charles X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74" y="105733"/>
            <a:ext cx="3065290" cy="42245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16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349" y="3441955"/>
            <a:ext cx="2275019" cy="278858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22125" y="3021468"/>
            <a:ext cx="4701416" cy="715060"/>
          </a:xfrm>
        </p:spPr>
        <p:txBody>
          <a:bodyPr/>
          <a:lstStyle/>
          <a:p>
            <a:pPr lvl="1"/>
            <a:r>
              <a:rPr lang="fr-FR" sz="1600" dirty="0" smtClean="0"/>
              <a:t>Petit </a:t>
            </a:r>
            <a:r>
              <a:rPr lang="fr-FR" sz="1600" dirty="0"/>
              <a:t>plan d’eau (3,6ha)</a:t>
            </a:r>
          </a:p>
          <a:p>
            <a:pPr lvl="1"/>
            <a:r>
              <a:rPr lang="fr-FR" sz="1600" dirty="0"/>
              <a:t>Restauré avec </a:t>
            </a:r>
            <a:r>
              <a:rPr lang="fr-FR" sz="1600" dirty="0" err="1"/>
              <a:t>hauts-fonds</a:t>
            </a:r>
            <a:r>
              <a:rPr lang="fr-FR" sz="1600" dirty="0"/>
              <a:t> végétalisés (2014)</a:t>
            </a:r>
          </a:p>
          <a:p>
            <a:pPr lvl="1"/>
            <a:r>
              <a:rPr lang="fr-FR" sz="1600" dirty="0"/>
              <a:t>Ouvert à la pêche en 2015</a:t>
            </a:r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marL="457189" lvl="1" indent="0">
              <a:buNone/>
            </a:pPr>
            <a:r>
              <a:rPr lang="fr-FR" sz="1600" b="1" dirty="0"/>
              <a:t>=&gt; bon fonctionnement écologique des aménagements, forte reproduction du brochet</a:t>
            </a:r>
          </a:p>
          <a:p>
            <a:pPr marL="457189" lvl="1" indent="0">
              <a:buNone/>
            </a:pPr>
            <a:endParaRPr lang="fr-FR" sz="1600" dirty="0"/>
          </a:p>
          <a:p>
            <a:pPr lvl="1"/>
            <a:r>
              <a:rPr lang="fr-FR" sz="1600" dirty="0"/>
              <a:t>Mais pression de pêche sans équivalent !!</a:t>
            </a:r>
          </a:p>
          <a:p>
            <a:pPr lvl="1"/>
            <a:r>
              <a:rPr lang="fr-FR" sz="1600" dirty="0"/>
              <a:t>Mortalités pêche (vif) &gt;&gt; production naturelle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600" dirty="0"/>
              <a:t>chute des CPUE attendue…et vérifiée :</a:t>
            </a:r>
          </a:p>
          <a:p>
            <a:pPr marL="457188" lvl="1" indent="0">
              <a:buNone/>
            </a:pPr>
            <a:endParaRPr lang="fr-FR" sz="1600" dirty="0"/>
          </a:p>
        </p:txBody>
      </p:sp>
      <p:graphicFrame>
        <p:nvGraphicFramePr>
          <p:cNvPr id="4" name="Graphique 3"/>
          <p:cNvGraphicFramePr/>
          <p:nvPr>
            <p:extLst/>
          </p:nvPr>
        </p:nvGraphicFramePr>
        <p:xfrm>
          <a:off x="5391151" y="3"/>
          <a:ext cx="3125060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63"/>
          <a:stretch/>
        </p:blipFill>
        <p:spPr>
          <a:xfrm>
            <a:off x="914400" y="29709"/>
            <a:ext cx="4509141" cy="3000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1637578" y="4046224"/>
            <a:ext cx="2484661" cy="65582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defTabSz="457189"/>
            <a:r>
              <a:rPr lang="fr-FR" sz="14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Lac du </a:t>
            </a:r>
            <a:r>
              <a:rPr lang="fr-FR" sz="1400" b="1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Ronzey</a:t>
            </a:r>
            <a:r>
              <a:rPr lang="fr-FR" sz="14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,</a:t>
            </a:r>
          </a:p>
          <a:p>
            <a:pPr algn="ctr" defTabSz="457189"/>
            <a:r>
              <a:rPr lang="fr-FR" sz="113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Petite retenue végétalisée</a:t>
            </a:r>
          </a:p>
          <a:p>
            <a:pPr algn="ctr" defTabSz="457189"/>
            <a:r>
              <a:rPr lang="fr-FR" sz="1131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CPUE Très </a:t>
            </a:r>
            <a:r>
              <a:rPr lang="fr-FR" sz="1131" b="1" dirty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forte (1h40)</a:t>
            </a:r>
            <a:endParaRPr lang="fr-FR" sz="1131" b="1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86551" y="3533777"/>
            <a:ext cx="1181100" cy="2600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203" y="6230535"/>
            <a:ext cx="1572488" cy="596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81" y="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dirty="0">
                <a:solidFill>
                  <a:srgbClr val="000090"/>
                </a:solidFill>
                <a:ea typeface="+mj-ea"/>
                <a:cs typeface="+mj-cs"/>
              </a:rPr>
              <a:t>Exemple sur petit plan d’eau : lac du </a:t>
            </a:r>
            <a:r>
              <a:rPr lang="fr-FR" sz="2800" dirty="0" err="1">
                <a:solidFill>
                  <a:srgbClr val="000090"/>
                </a:solidFill>
                <a:ea typeface="+mj-ea"/>
                <a:cs typeface="+mj-cs"/>
              </a:rPr>
              <a:t>Ronzey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87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63"/>
          <a:stretch/>
        </p:blipFill>
        <p:spPr>
          <a:xfrm>
            <a:off x="6286503" y="4956257"/>
            <a:ext cx="2857497" cy="190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r="44161"/>
          <a:stretch/>
        </p:blipFill>
        <p:spPr>
          <a:xfrm>
            <a:off x="6286503" y="1556173"/>
            <a:ext cx="2324431" cy="275086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2800" dirty="0">
                <a:solidFill>
                  <a:srgbClr val="000090"/>
                </a:solidFill>
              </a:rPr>
              <a:t>Exemple sur petit plan d’eau : lac du </a:t>
            </a:r>
            <a:r>
              <a:rPr lang="fr-FR" sz="2800" dirty="0" err="1">
                <a:solidFill>
                  <a:srgbClr val="000090"/>
                </a:solidFill>
              </a:rPr>
              <a:t>Ronzey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8088" y="1621205"/>
            <a:ext cx="5628415" cy="715060"/>
          </a:xfrm>
        </p:spPr>
        <p:txBody>
          <a:bodyPr/>
          <a:lstStyle/>
          <a:p>
            <a:r>
              <a:rPr lang="fr-FR" sz="2000" dirty="0">
                <a:solidFill>
                  <a:prstClr val="black"/>
                </a:solidFill>
              </a:rPr>
              <a:t>La modification réglementaire entraînerait :</a:t>
            </a:r>
          </a:p>
          <a:p>
            <a:pPr lvl="1"/>
            <a:r>
              <a:rPr lang="fr-FR" sz="1800" dirty="0">
                <a:solidFill>
                  <a:prstClr val="black"/>
                </a:solidFill>
              </a:rPr>
              <a:t>la baisse du nombre de poissons conservés (-40%)</a:t>
            </a:r>
          </a:p>
          <a:p>
            <a:pPr lvl="1"/>
            <a:r>
              <a:rPr lang="fr-FR" sz="1800" dirty="0">
                <a:solidFill>
                  <a:prstClr val="black"/>
                </a:solidFill>
              </a:rPr>
              <a:t>la hausse de la mortalité indirecte</a:t>
            </a:r>
          </a:p>
          <a:p>
            <a:pPr lvl="1"/>
            <a:r>
              <a:rPr lang="fr-FR" sz="1800" dirty="0">
                <a:solidFill>
                  <a:prstClr val="black"/>
                </a:solidFill>
              </a:rPr>
              <a:t>Bilan : mortalité toujours près de 3 fois supérieure à [production naturelle + lâchés]</a:t>
            </a:r>
          </a:p>
          <a:p>
            <a:pPr marL="457189" lvl="1" indent="0">
              <a:buNone/>
            </a:pPr>
            <a:endParaRPr lang="fr-FR" sz="1200" dirty="0">
              <a:solidFill>
                <a:prstClr val="black"/>
              </a:solidFill>
            </a:endParaRPr>
          </a:p>
          <a:p>
            <a:pPr marL="457189" lvl="1" indent="0">
              <a:buNone/>
            </a:pPr>
            <a:r>
              <a:rPr lang="fr-FR" sz="2000" b="1" dirty="0">
                <a:solidFill>
                  <a:srgbClr val="FF0000"/>
                </a:solidFill>
              </a:rPr>
              <a:t>=&gt; Pas de résolution du problème : les </a:t>
            </a:r>
            <a:r>
              <a:rPr lang="fr-FR" sz="2000" b="1" dirty="0" smtClean="0">
                <a:solidFill>
                  <a:srgbClr val="FF0000"/>
                </a:solidFill>
              </a:rPr>
              <a:t>prises seront </a:t>
            </a:r>
            <a:r>
              <a:rPr lang="fr-FR" sz="2000" b="1" dirty="0">
                <a:solidFill>
                  <a:srgbClr val="FF0000"/>
                </a:solidFill>
              </a:rPr>
              <a:t>dépendantes des quantités de poissons déversés…à court terme</a:t>
            </a:r>
          </a:p>
          <a:p>
            <a:pPr lvl="1"/>
            <a:endParaRPr lang="fr-FR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prstClr val="black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93191" y="4483986"/>
            <a:ext cx="699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457189"/>
            <a:endParaRPr lang="fr-FR" sz="2000" dirty="0">
              <a:solidFill>
                <a:prstClr val="black"/>
              </a:solidFill>
              <a:latin typeface="Calibri"/>
            </a:endParaRPr>
          </a:p>
          <a:p>
            <a:pPr defTabSz="457189"/>
            <a:r>
              <a:rPr lang="fr-FR" sz="2000" dirty="0">
                <a:solidFill>
                  <a:prstClr val="black"/>
                </a:solidFill>
                <a:latin typeface="Calibri"/>
              </a:rPr>
              <a:t>=&gt; Insatisfaction d’une partie des pêcheurs</a:t>
            </a:r>
          </a:p>
          <a:p>
            <a:pPr defTabSz="457189"/>
            <a:r>
              <a:rPr lang="fr-FR" sz="2000" dirty="0">
                <a:solidFill>
                  <a:prstClr val="black"/>
                </a:solidFill>
                <a:latin typeface="Calibri"/>
              </a:rPr>
              <a:t>+ nécessité d’adapter les tailles des poissons déversés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544289" y="3116361"/>
            <a:ext cx="3971065" cy="1"/>
          </a:xfrm>
          <a:prstGeom prst="straightConnector1">
            <a:avLst/>
          </a:prstGeom>
          <a:ln w="50800">
            <a:tailEnd type="oval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103988" y="1131766"/>
            <a:ext cx="7553372" cy="3030110"/>
            <a:chOff x="464952" y="1338176"/>
            <a:chExt cx="8264479" cy="3353892"/>
          </a:xfrm>
        </p:grpSpPr>
        <p:sp>
          <p:nvSpPr>
            <p:cNvPr id="5" name="ZoneTexte 4"/>
            <p:cNvSpPr txBox="1"/>
            <p:nvPr/>
          </p:nvSpPr>
          <p:spPr>
            <a:xfrm>
              <a:off x="947864" y="4317338"/>
              <a:ext cx="7781567" cy="374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89"/>
              <a:r>
                <a:rPr lang="fr-FR" sz="1600" b="1" dirty="0">
                  <a:solidFill>
                    <a:srgbClr val="273484"/>
                  </a:solidFill>
                  <a:latin typeface="Calibri"/>
                </a:rPr>
                <a:t>Histogramme des tailles de brochets prélevés entre 2011 et 2015 par les pêcheurs</a:t>
              </a: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print"/>
            <a:srcRect l="1334" t="10164" r="1186" b="7492"/>
            <a:stretch/>
          </p:blipFill>
          <p:spPr>
            <a:xfrm>
              <a:off x="464952" y="1625599"/>
              <a:ext cx="8077835" cy="2980449"/>
            </a:xfrm>
            <a:prstGeom prst="rect">
              <a:avLst/>
            </a:prstGeom>
          </p:spPr>
        </p:pic>
        <p:cxnSp>
          <p:nvCxnSpPr>
            <p:cNvPr id="7" name="Connecteur droit 6"/>
            <p:cNvCxnSpPr/>
            <p:nvPr/>
          </p:nvCxnSpPr>
          <p:spPr>
            <a:xfrm flipV="1">
              <a:off x="2583543" y="1611086"/>
              <a:ext cx="0" cy="2448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flipV="1">
              <a:off x="3142343" y="1611086"/>
              <a:ext cx="0" cy="2448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2583543" y="2094857"/>
              <a:ext cx="5588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2401313" y="1338176"/>
              <a:ext cx="2535557" cy="4087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457189"/>
              <a:r>
                <a:rPr lang="fr-FR" b="1" dirty="0">
                  <a:solidFill>
                    <a:srgbClr val="FF0000"/>
                  </a:solidFill>
                  <a:latin typeface="Calibri"/>
                </a:rPr>
                <a:t>Maille de 50 à 60cm ?</a:t>
              </a:r>
            </a:p>
          </p:txBody>
        </p:sp>
      </p:grpSp>
      <p:sp>
        <p:nvSpPr>
          <p:cNvPr id="11" name="Sous-titre 10"/>
          <p:cNvSpPr txBox="1">
            <a:spLocks noGrp="1"/>
          </p:cNvSpPr>
          <p:nvPr>
            <p:ph type="subTitle" idx="1"/>
          </p:nvPr>
        </p:nvSpPr>
        <p:spPr>
          <a:xfrm>
            <a:off x="865863" y="4031204"/>
            <a:ext cx="7954288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fr-FR" sz="2000" dirty="0"/>
              <a:t>Epargnera seulement 15% des individus conservés ; 0.75% des prises, </a:t>
            </a:r>
            <a:r>
              <a:rPr lang="fr-FR" sz="1600" dirty="0"/>
              <a:t>(= 1,2% du potentiel de fécondité : 50cm = 18 000 œufs, 80cm = 78 000 œufs)</a:t>
            </a:r>
            <a:endParaRPr lang="fr-FR" sz="2000" dirty="0"/>
          </a:p>
          <a:p>
            <a:pPr marL="457189" indent="-457189" algn="ctr">
              <a:buFont typeface="Arial" panose="020B0604020202020204" pitchFamily="34" charset="0"/>
              <a:buChar char="•"/>
            </a:pPr>
            <a:r>
              <a:rPr lang="fr-FR" sz="2000" dirty="0"/>
              <a:t>Report des prélèvements sur les gros sujets plus féconds et plus rares</a:t>
            </a:r>
            <a:r>
              <a:rPr lang="fr-FR" sz="2000" dirty="0" smtClean="0"/>
              <a:t>?</a:t>
            </a:r>
          </a:p>
          <a:p>
            <a:pPr marL="457189" indent="-457189" algn="ctr">
              <a:buFont typeface="Arial" panose="020B0604020202020204" pitchFamily="34" charset="0"/>
              <a:buChar char="•"/>
            </a:pPr>
            <a:endParaRPr lang="fr-FR" sz="1200" dirty="0" smtClean="0"/>
          </a:p>
          <a:p>
            <a:pPr marL="0" indent="0" algn="ctr">
              <a:buNone/>
            </a:pPr>
            <a:r>
              <a:rPr lang="fr-FR" sz="2000" b="1" dirty="0" smtClean="0"/>
              <a:t>&gt;</a:t>
            </a:r>
            <a:r>
              <a:rPr lang="fr-FR" sz="2000" b="1" dirty="0"/>
              <a:t>75cm : 8% des prises mais 40% des </a:t>
            </a:r>
            <a:r>
              <a:rPr lang="fr-FR" sz="2000" b="1" dirty="0" smtClean="0"/>
              <a:t>prélèvements</a:t>
            </a:r>
          </a:p>
          <a:p>
            <a:pPr marL="0" indent="0" algn="ctr">
              <a:buNone/>
            </a:pPr>
            <a:r>
              <a:rPr lang="fr-FR" sz="2000" b="1" dirty="0"/>
              <a:t>	</a:t>
            </a:r>
            <a:r>
              <a:rPr lang="fr-FR" sz="2000" b="1" dirty="0" smtClean="0">
                <a:solidFill>
                  <a:srgbClr val="FF0000"/>
                </a:solidFill>
              </a:rPr>
              <a:t>Estimation lacs de Miribel-Jonage : prélèvement annuel de 1,6t </a:t>
            </a:r>
          </a:p>
          <a:p>
            <a:pPr marL="0" indent="0" algn="ctr">
              <a:buNone/>
            </a:pPr>
            <a:r>
              <a:rPr lang="fr-FR" sz="2000" b="1" dirty="0" smtClean="0">
                <a:solidFill>
                  <a:srgbClr val="FF0000"/>
                </a:solidFill>
              </a:rPr>
              <a:t>dont 1t </a:t>
            </a:r>
            <a:r>
              <a:rPr lang="fr-FR" sz="2000" b="1" dirty="0">
                <a:solidFill>
                  <a:srgbClr val="FF0000"/>
                </a:solidFill>
              </a:rPr>
              <a:t>de brochets &gt;</a:t>
            </a:r>
            <a:r>
              <a:rPr lang="fr-FR" sz="2000" b="1" dirty="0" smtClean="0">
                <a:solidFill>
                  <a:srgbClr val="FF0000"/>
                </a:solidFill>
              </a:rPr>
              <a:t>75cm soit 55% du stock naturel (1,8t)</a:t>
            </a:r>
            <a:endParaRPr lang="fr-FR" sz="2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r-FR" sz="2000" b="1" dirty="0"/>
              <a:t>=&gt; inadapté au développement de poissons trophées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084989" y="476994"/>
            <a:ext cx="7772400" cy="686167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000090"/>
                </a:solidFill>
              </a:rPr>
              <a:t>Exemple sur les grands milieux :</a:t>
            </a:r>
            <a:endParaRPr lang="fr-FR" sz="28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18697"/>
          <a:stretch/>
        </p:blipFill>
        <p:spPr>
          <a:xfrm>
            <a:off x="5324729" y="248709"/>
            <a:ext cx="3605397" cy="250477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299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94168" y="5784022"/>
            <a:ext cx="8466666" cy="715060"/>
          </a:xfrm>
        </p:spPr>
        <p:txBody>
          <a:bodyPr/>
          <a:lstStyle/>
          <a:p>
            <a:pPr marL="0" indent="0" algn="ctr">
              <a:buNone/>
            </a:pPr>
            <a:r>
              <a:rPr lang="fr-FR" sz="2000" b="1" dirty="0" smtClean="0"/>
              <a:t>=&gt;Baisse des prises de gros brochets au Grand Large en 7 ans</a:t>
            </a:r>
          </a:p>
          <a:p>
            <a:pPr marL="0" indent="0" algn="ctr">
              <a:buNone/>
            </a:pPr>
            <a:r>
              <a:rPr lang="fr-FR" sz="2000" b="1" dirty="0" smtClean="0"/>
              <a:t>=&gt;Niveau désormais équivalent aux plans d’eau de Miribel-Jonage</a:t>
            </a:r>
            <a:endParaRPr lang="fr-FR" sz="20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68" y="265176"/>
            <a:ext cx="8283394" cy="5448497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6291072" y="4498848"/>
            <a:ext cx="1298448" cy="4572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3666934" y="265176"/>
            <a:ext cx="18658" cy="5448497"/>
          </a:xfrm>
          <a:prstGeom prst="line">
            <a:avLst/>
          </a:prstGeom>
          <a:ln w="15875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6117774" y="265176"/>
            <a:ext cx="21768" cy="5448497"/>
          </a:xfrm>
          <a:prstGeom prst="line">
            <a:avLst/>
          </a:prstGeom>
          <a:ln w="15875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0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2800" dirty="0" smtClean="0"/>
              <a:t>TMC de 50cm à 60cm : </a:t>
            </a:r>
            <a:br>
              <a:rPr lang="fr-FR" sz="2800" dirty="0" smtClean="0"/>
            </a:br>
            <a:r>
              <a:rPr lang="fr-FR" sz="2800" dirty="0" smtClean="0"/>
              <a:t>effets répondant aux attentes des pêcheurs ?</a:t>
            </a: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99292" y="4754758"/>
            <a:ext cx="6400800" cy="574731"/>
          </a:xfrm>
        </p:spPr>
        <p:txBody>
          <a:bodyPr/>
          <a:lstStyle/>
          <a:p>
            <a:r>
              <a:rPr lang="fr-FR" sz="2000" dirty="0"/>
              <a:t>Satisfaction « éthique </a:t>
            </a:r>
            <a:r>
              <a:rPr lang="fr-FR" sz="2000" dirty="0" smtClean="0"/>
              <a:t>»?? </a:t>
            </a:r>
            <a:r>
              <a:rPr lang="fr-FR" sz="2000" dirty="0"/>
              <a:t>mais pas halieutique dans nos cas de </a:t>
            </a:r>
            <a:r>
              <a:rPr lang="fr-FR" sz="2000" dirty="0" smtClean="0"/>
              <a:t>figure…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003" t="27685" b="60308"/>
          <a:stretch/>
        </p:blipFill>
        <p:spPr>
          <a:xfrm>
            <a:off x="1004770" y="2100917"/>
            <a:ext cx="7532526" cy="59015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643263" y="2059243"/>
            <a:ext cx="2469709" cy="1622764"/>
          </a:xfrm>
          <a:prstGeom prst="rect">
            <a:avLst/>
          </a:prstGeom>
          <a:noFill/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80839" y="3162161"/>
            <a:ext cx="256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Effet nul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550548" y="3171950"/>
            <a:ext cx="256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</a:rPr>
              <a:t>Effet nul voire négatif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20257" y="3171950"/>
            <a:ext cx="256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Effet négatif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8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5253" y="211799"/>
            <a:ext cx="4228875" cy="71506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fr-FR" sz="28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Poissons trophées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3065" t="74795" r="16993"/>
          <a:stretch/>
        </p:blipFill>
        <p:spPr>
          <a:xfrm>
            <a:off x="958853" y="2891533"/>
            <a:ext cx="4541521" cy="10312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965" y="4159434"/>
            <a:ext cx="8144640" cy="2698569"/>
          </a:xfrm>
          <a:prstGeom prst="rect">
            <a:avLst/>
          </a:prstGeom>
        </p:spPr>
        <p:txBody>
          <a:bodyPr/>
          <a:lstStyle/>
          <a:p>
            <a:pPr marL="742932" lvl="1" indent="-285744" defTabSz="457189">
              <a:spcBef>
                <a:spcPct val="20000"/>
              </a:spcBef>
              <a:buFont typeface="Arial"/>
              <a:buChar char="–"/>
            </a:pPr>
            <a:r>
              <a:rPr lang="fr-FR" sz="2000" dirty="0">
                <a:solidFill>
                  <a:prstClr val="black"/>
                </a:solidFill>
                <a:latin typeface="Calibri"/>
              </a:rPr>
              <a:t>Productivité très faible des grandes classes d’âge</a:t>
            </a:r>
          </a:p>
          <a:p>
            <a:pPr marL="742932" lvl="1" indent="-285744" defTabSz="457189">
              <a:spcBef>
                <a:spcPct val="20000"/>
              </a:spcBef>
              <a:buFont typeface="Arial"/>
              <a:buChar char="–"/>
            </a:pPr>
            <a:r>
              <a:rPr lang="fr-FR" sz="2000" dirty="0">
                <a:solidFill>
                  <a:prstClr val="black"/>
                </a:solidFill>
                <a:latin typeface="Calibri"/>
              </a:rPr>
              <a:t>Prélèvement de 1 brochet de 90cm = totalité de la production de 40ha sur 1 an</a:t>
            </a:r>
          </a:p>
          <a:p>
            <a:pPr marL="742932" lvl="1" indent="-285744" defTabSz="457189">
              <a:spcBef>
                <a:spcPct val="20000"/>
              </a:spcBef>
              <a:buFont typeface="Arial"/>
              <a:buChar char="–"/>
            </a:pPr>
            <a:r>
              <a:rPr lang="fr-FR" sz="2000" b="1" dirty="0">
                <a:solidFill>
                  <a:prstClr val="black"/>
                </a:solidFill>
                <a:latin typeface="Calibri"/>
              </a:rPr>
              <a:t>Donc pour augmenter le nombre de grands poissons …ne faudrait-il pas simplement protéger les grands poissons, au lieu des petits?</a:t>
            </a:r>
          </a:p>
        </p:txBody>
      </p:sp>
      <p:sp>
        <p:nvSpPr>
          <p:cNvPr id="6" name="Rectangle 5"/>
          <p:cNvSpPr/>
          <p:nvPr/>
        </p:nvSpPr>
        <p:spPr>
          <a:xfrm>
            <a:off x="5589567" y="3487092"/>
            <a:ext cx="3554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fr-FR" i="1" dirty="0">
                <a:solidFill>
                  <a:prstClr val="black"/>
                </a:solidFill>
                <a:latin typeface="Calibri"/>
              </a:rPr>
              <a:t>(lacs nord américains ; Pierce, 2010)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26" y="685732"/>
            <a:ext cx="2980465" cy="223534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2360" y="1271799"/>
            <a:ext cx="5025320" cy="1486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850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ésultat de recherche d'images pour &quot;esox reichertii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0" b="9779"/>
          <a:stretch/>
        </p:blipFill>
        <p:spPr bwMode="auto">
          <a:xfrm>
            <a:off x="0" y="5416260"/>
            <a:ext cx="4775446" cy="144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22024" t="38538" r="29422" b="27917"/>
          <a:stretch/>
        </p:blipFill>
        <p:spPr>
          <a:xfrm>
            <a:off x="4654296" y="4795151"/>
            <a:ext cx="4489704" cy="2062849"/>
          </a:xfrm>
          <a:prstGeom prst="rect">
            <a:avLst/>
          </a:prstGeom>
        </p:spPr>
      </p:pic>
      <p:pic>
        <p:nvPicPr>
          <p:cNvPr id="4" name="Picture 2" descr="C:\Users\Gael\Pictures\Jurassic Pike cop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8"/>
            <a:ext cx="4734092" cy="337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Donald DAVESNE\PhD\Articles\Datation Esox\Icono\Esox lepidotus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6120"/>
            <a:ext cx="9144000" cy="216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5074920" y="933458"/>
            <a:ext cx="3231642" cy="8366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fr-FR" altLang="fr-FR" sz="2800" dirty="0" smtClean="0">
                <a:solidFill>
                  <a:srgbClr val="000090"/>
                </a:solidFill>
                <a:ea typeface="+mj-ea"/>
                <a:cs typeface="+mj-cs"/>
              </a:rPr>
              <a:t>Histoire des brochets</a:t>
            </a:r>
            <a:endParaRPr lang="fr-FR" altLang="fr-FR" sz="2800" dirty="0">
              <a:solidFill>
                <a:srgbClr val="000090"/>
              </a:solidFill>
              <a:ea typeface="+mj-ea"/>
              <a:cs typeface="+mj-cs"/>
            </a:endParaRPr>
          </a:p>
        </p:txBody>
      </p:sp>
      <p:sp>
        <p:nvSpPr>
          <p:cNvPr id="7" name="ZoneTexte 66"/>
          <p:cNvSpPr txBox="1">
            <a:spLocks noChangeArrowheads="1"/>
          </p:cNvSpPr>
          <p:nvPr/>
        </p:nvSpPr>
        <p:spPr bwMode="auto">
          <a:xfrm>
            <a:off x="5333111" y="2535610"/>
            <a:ext cx="3527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† </a:t>
            </a:r>
            <a:r>
              <a:rPr lang="fr-FR" altLang="fr-FR" sz="1800" i="1" dirty="0" err="1"/>
              <a:t>Esox</a:t>
            </a:r>
            <a:r>
              <a:rPr lang="fr-FR" altLang="fr-FR" sz="1800" i="1" dirty="0"/>
              <a:t> </a:t>
            </a:r>
            <a:r>
              <a:rPr lang="fr-FR" altLang="fr-FR" sz="1800" i="1" dirty="0" err="1"/>
              <a:t>lepidotus</a:t>
            </a:r>
            <a:r>
              <a:rPr lang="fr-FR" altLang="fr-FR" sz="1800" dirty="0"/>
              <a:t>, proche </a:t>
            </a:r>
            <a:r>
              <a:rPr lang="fr-FR" altLang="fr-FR" sz="1800" i="1" dirty="0"/>
              <a:t>E. </a:t>
            </a:r>
            <a:r>
              <a:rPr lang="fr-FR" altLang="fr-FR" sz="1800" i="1" dirty="0" err="1"/>
              <a:t>lucius</a:t>
            </a:r>
            <a:endParaRPr lang="fr-FR" altLang="fr-FR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/>
              <a:t>5,3 Ma</a:t>
            </a:r>
            <a:r>
              <a:rPr lang="fr-FR" altLang="fr-FR" sz="1800" dirty="0"/>
              <a:t>, Miocène, Europe</a:t>
            </a:r>
            <a:endParaRPr lang="fr-FR" altLang="fr-FR" sz="1800" b="1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2322576" y="4873752"/>
            <a:ext cx="1728216" cy="6858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4050792" y="4878626"/>
            <a:ext cx="1648968" cy="688848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4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2" y="2420430"/>
            <a:ext cx="9074195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arme 4"/>
          <p:cNvSpPr/>
          <p:nvPr/>
        </p:nvSpPr>
        <p:spPr>
          <a:xfrm rot="8086238">
            <a:off x="4821455" y="3018817"/>
            <a:ext cx="289785" cy="291419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Larme 5"/>
          <p:cNvSpPr/>
          <p:nvPr/>
        </p:nvSpPr>
        <p:spPr>
          <a:xfrm rot="8086238">
            <a:off x="4049650" y="3429781"/>
            <a:ext cx="289785" cy="291419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6"/>
          <p:cNvSpPr/>
          <p:nvPr/>
        </p:nvSpPr>
        <p:spPr>
          <a:xfrm rot="8086238">
            <a:off x="4291414" y="3737516"/>
            <a:ext cx="289785" cy="291419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7"/>
          <p:cNvSpPr/>
          <p:nvPr/>
        </p:nvSpPr>
        <p:spPr>
          <a:xfrm rot="8086238">
            <a:off x="1982419" y="3570219"/>
            <a:ext cx="289785" cy="291419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8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25768" y="-1100823"/>
            <a:ext cx="4193372" cy="72802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5982" y="345583"/>
            <a:ext cx="7772400" cy="68616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Minnesota :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25013" y="4733061"/>
            <a:ext cx="7772400" cy="715060"/>
          </a:xfrm>
        </p:spPr>
        <p:txBody>
          <a:bodyPr/>
          <a:lstStyle/>
          <a:p>
            <a:pPr marL="0" indent="0">
              <a:buNone/>
            </a:pPr>
            <a:r>
              <a:rPr lang="fr-FR" sz="2400" b="1" dirty="0" smtClean="0"/>
              <a:t>=&gt; durcissement de la réglementation</a:t>
            </a:r>
          </a:p>
          <a:p>
            <a:r>
              <a:rPr lang="fr-FR" sz="2000" dirty="0" smtClean="0"/>
              <a:t>1948 : 3 poissons max</a:t>
            </a:r>
          </a:p>
          <a:p>
            <a:r>
              <a:rPr lang="fr-FR" sz="2000" dirty="0" smtClean="0"/>
              <a:t>1994 : dont un seul de plus de 75cm</a:t>
            </a:r>
          </a:p>
          <a:p>
            <a:r>
              <a:rPr lang="fr-FR" sz="2000" dirty="0" smtClean="0"/>
              <a:t>Fin des années 1980 : début des expérimentations scientifiques sur les tailles de captures</a:t>
            </a:r>
            <a:endParaRPr lang="fr-FR" sz="2000" dirty="0"/>
          </a:p>
        </p:txBody>
      </p:sp>
      <p:sp>
        <p:nvSpPr>
          <p:cNvPr id="5" name="Rectangle 4"/>
          <p:cNvSpPr/>
          <p:nvPr/>
        </p:nvSpPr>
        <p:spPr>
          <a:xfrm>
            <a:off x="6639297" y="4363729"/>
            <a:ext cx="1523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prstClr val="black"/>
                </a:solidFill>
              </a:rPr>
              <a:t>(Pierce, </a:t>
            </a:r>
            <a:r>
              <a:rPr lang="fr-FR" i="1" dirty="0" smtClean="0">
                <a:solidFill>
                  <a:prstClr val="black"/>
                </a:solidFill>
              </a:rPr>
              <a:t>2012)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067300" y="1276350"/>
            <a:ext cx="324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Évolution du nombre de brochets &gt;4,5kg  (85cm)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66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9818" y="129275"/>
            <a:ext cx="809184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189"/>
            <a:endParaRPr lang="fr-FR" sz="2000" dirty="0">
              <a:solidFill>
                <a:prstClr val="black"/>
              </a:solidFill>
              <a:latin typeface="Calibri"/>
            </a:endParaRPr>
          </a:p>
          <a:p>
            <a:pPr defTabSz="457189"/>
            <a:r>
              <a:rPr lang="fr-FR" sz="28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Retour d’expérience </a:t>
            </a:r>
            <a:r>
              <a:rPr lang="fr-FR" sz="28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en 2010 </a:t>
            </a:r>
            <a:r>
              <a:rPr lang="fr-FR" sz="1200" i="1" dirty="0" smtClean="0">
                <a:solidFill>
                  <a:prstClr val="black"/>
                </a:solidFill>
                <a:latin typeface="Calibri"/>
              </a:rPr>
              <a:t>(Pierce</a:t>
            </a:r>
            <a:r>
              <a:rPr lang="fr-FR" sz="1200" i="1" dirty="0">
                <a:solidFill>
                  <a:prstClr val="black"/>
                </a:solidFill>
                <a:latin typeface="Calibri"/>
              </a:rPr>
              <a:t>, 2010) </a:t>
            </a:r>
            <a:r>
              <a:rPr lang="fr-FR" sz="2000" i="1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defTabSz="457189"/>
            <a:endParaRPr lang="fr-FR" sz="2000" i="1" dirty="0">
              <a:solidFill>
                <a:prstClr val="black"/>
              </a:solidFill>
              <a:latin typeface="Calibri"/>
            </a:endParaRPr>
          </a:p>
          <a:p>
            <a:pPr marL="800080" lvl="1" indent="-342891" defTabSz="457189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prstClr val="black"/>
                </a:solidFill>
                <a:latin typeface="Calibri"/>
              </a:rPr>
              <a:t>70 lacs, entre 21 et 37 années de recul 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selon les sites, tous échantillonnés à multiples reprises, jeu de données considérable</a:t>
            </a:r>
            <a:r>
              <a:rPr lang="fr-FR" sz="2000" b="1" dirty="0">
                <a:solidFill>
                  <a:prstClr val="black"/>
                </a:solidFill>
                <a:latin typeface="Calibri"/>
              </a:rPr>
              <a:t>…</a:t>
            </a:r>
          </a:p>
          <a:p>
            <a:pPr marL="800080" lvl="1" indent="-342891" defTabSz="457189">
              <a:buFont typeface="Arial" panose="020B0604020202020204" pitchFamily="34" charset="0"/>
              <a:buChar char="•"/>
            </a:pPr>
            <a:endParaRPr lang="fr-FR" sz="2000" b="1" dirty="0">
              <a:solidFill>
                <a:prstClr val="black"/>
              </a:solidFill>
              <a:latin typeface="Calibri"/>
            </a:endParaRPr>
          </a:p>
          <a:p>
            <a:pPr marL="800080" lvl="1" indent="-342891" defTabSz="457189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prstClr val="black"/>
                </a:solidFill>
                <a:latin typeface="Calibri"/>
              </a:rPr>
              <a:t>=&gt; validation de l’intérêt des tailles maximales de capture, des fenêtres de capture 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pour gérer l’espèce, et </a:t>
            </a:r>
            <a:r>
              <a:rPr lang="fr-FR" sz="2000" b="1" dirty="0">
                <a:solidFill>
                  <a:prstClr val="black"/>
                </a:solidFill>
                <a:latin typeface="Calibri"/>
              </a:rPr>
              <a:t>augmenter la fréquence des grands brochets dans une population (proportions X4)</a:t>
            </a:r>
          </a:p>
          <a:p>
            <a:pPr lvl="2" defTabSz="457189"/>
            <a:r>
              <a:rPr lang="fr-FR" dirty="0">
                <a:solidFill>
                  <a:srgbClr val="C00000"/>
                </a:solidFill>
                <a:latin typeface="Calibri"/>
              </a:rPr>
              <a:t>- Aucun </a:t>
            </a:r>
            <a:r>
              <a:rPr lang="fr-FR" dirty="0" smtClean="0">
                <a:solidFill>
                  <a:srgbClr val="C00000"/>
                </a:solidFill>
                <a:latin typeface="Calibri"/>
              </a:rPr>
              <a:t>intérêt </a:t>
            </a:r>
            <a:r>
              <a:rPr lang="fr-FR" dirty="0">
                <a:solidFill>
                  <a:srgbClr val="C00000"/>
                </a:solidFill>
                <a:latin typeface="Calibri"/>
              </a:rPr>
              <a:t>des tailles minimales de capture / poissons trophées</a:t>
            </a:r>
          </a:p>
          <a:p>
            <a:pPr lvl="1" defTabSz="457189"/>
            <a:r>
              <a:rPr lang="fr-FR" dirty="0">
                <a:solidFill>
                  <a:prstClr val="black"/>
                </a:solidFill>
                <a:latin typeface="Calibri"/>
              </a:rPr>
              <a:t>	- pas d’effet des réglementations sur l’abondance globale</a:t>
            </a:r>
          </a:p>
          <a:p>
            <a:pPr lvl="2" defTabSz="457189"/>
            <a:r>
              <a:rPr lang="fr-FR" dirty="0">
                <a:solidFill>
                  <a:prstClr val="black"/>
                </a:solidFill>
                <a:latin typeface="Calibri"/>
              </a:rPr>
              <a:t>- Exemple 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545" y="3861880"/>
            <a:ext cx="2960372" cy="285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7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2" y="2420430"/>
            <a:ext cx="9074195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arme 5"/>
          <p:cNvSpPr/>
          <p:nvPr/>
        </p:nvSpPr>
        <p:spPr>
          <a:xfrm rot="8086238">
            <a:off x="4049650" y="3429781"/>
            <a:ext cx="289785" cy="291419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6"/>
          <p:cNvSpPr/>
          <p:nvPr/>
        </p:nvSpPr>
        <p:spPr>
          <a:xfrm rot="8086238">
            <a:off x="4291414" y="3737516"/>
            <a:ext cx="289785" cy="291419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7"/>
          <p:cNvSpPr/>
          <p:nvPr/>
        </p:nvSpPr>
        <p:spPr>
          <a:xfrm rot="8086238">
            <a:off x="4816629" y="3018815"/>
            <a:ext cx="289785" cy="291419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8"/>
          <p:cNvSpPr/>
          <p:nvPr/>
        </p:nvSpPr>
        <p:spPr>
          <a:xfrm rot="8086238">
            <a:off x="1982419" y="3570220"/>
            <a:ext cx="289785" cy="291419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38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29685" y="5433592"/>
            <a:ext cx="6400800" cy="71506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66" y="1802066"/>
            <a:ext cx="7977725" cy="46126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5354" y="668366"/>
            <a:ext cx="7359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000090"/>
                </a:solidFill>
              </a:rPr>
              <a:t>Retour d’expérience en Finlande, </a:t>
            </a:r>
            <a:r>
              <a:rPr lang="fr-FR" sz="2800" dirty="0" smtClean="0">
                <a:solidFill>
                  <a:srgbClr val="000090"/>
                </a:solidFill>
              </a:rPr>
              <a:t>2017 </a:t>
            </a:r>
            <a:r>
              <a:rPr lang="fr-FR" sz="1200" i="1" dirty="0" smtClean="0">
                <a:solidFill>
                  <a:prstClr val="black"/>
                </a:solidFill>
              </a:rPr>
              <a:t>(</a:t>
            </a:r>
            <a:r>
              <a:rPr lang="fr-FR" sz="1200" i="1" dirty="0" err="1" smtClean="0">
                <a:solidFill>
                  <a:prstClr val="black"/>
                </a:solidFill>
              </a:rPr>
              <a:t>Tiainen</a:t>
            </a:r>
            <a:r>
              <a:rPr lang="fr-FR" sz="1200" i="1" dirty="0" smtClean="0">
                <a:solidFill>
                  <a:prstClr val="black"/>
                </a:solidFill>
              </a:rPr>
              <a:t> et al, 2017) </a:t>
            </a:r>
            <a:endParaRPr lang="fr-FR" sz="28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0625" y="4010025"/>
            <a:ext cx="7477124" cy="2124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76600" y="1558909"/>
            <a:ext cx="337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Taille min. de capture 40cm :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90901" y="3960281"/>
            <a:ext cx="306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Fenêtre de capture 40-65cm :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450592" y="2167128"/>
            <a:ext cx="1929384" cy="9144"/>
          </a:xfrm>
          <a:prstGeom prst="straightConnector1">
            <a:avLst/>
          </a:prstGeom>
          <a:ln w="47625"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063240" y="2219481"/>
            <a:ext cx="116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4F81BD"/>
                </a:solidFill>
              </a:rPr>
              <a:t>Pêche</a:t>
            </a:r>
            <a:endParaRPr lang="fr-FR" b="1" dirty="0">
              <a:solidFill>
                <a:srgbClr val="4F81BD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6302102" y="2147315"/>
            <a:ext cx="1929384" cy="9144"/>
          </a:xfrm>
          <a:prstGeom prst="straightConnector1">
            <a:avLst/>
          </a:prstGeom>
          <a:ln w="47625"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914750" y="2199668"/>
            <a:ext cx="116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4F81BD"/>
                </a:solidFill>
              </a:rPr>
              <a:t>Pêche</a:t>
            </a:r>
            <a:endParaRPr lang="fr-FR" b="1" dirty="0">
              <a:solidFill>
                <a:srgbClr val="4F81BD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2450592" y="4432022"/>
            <a:ext cx="1929384" cy="9144"/>
          </a:xfrm>
          <a:prstGeom prst="straightConnector1">
            <a:avLst/>
          </a:prstGeom>
          <a:ln w="47625"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063240" y="4484375"/>
            <a:ext cx="116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4F81BD"/>
                </a:solidFill>
              </a:rPr>
              <a:t>Pêche</a:t>
            </a:r>
            <a:endParaRPr lang="fr-FR" b="1" dirty="0">
              <a:solidFill>
                <a:srgbClr val="4F81BD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6302102" y="4412209"/>
            <a:ext cx="1929384" cy="9144"/>
          </a:xfrm>
          <a:prstGeom prst="straightConnector1">
            <a:avLst/>
          </a:prstGeom>
          <a:ln w="47625"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914750" y="4464562"/>
            <a:ext cx="116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4F81BD"/>
                </a:solidFill>
              </a:rPr>
              <a:t>Pêche</a:t>
            </a:r>
            <a:endParaRPr lang="fr-FR" b="1" dirty="0">
              <a:solidFill>
                <a:srgbClr val="4F81BD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0625" y="1558909"/>
            <a:ext cx="7477124" cy="2451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5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1" grpId="0"/>
      <p:bldP spid="13" grpId="0"/>
      <p:bldP spid="15" grpId="0"/>
      <p:bldP spid="17" grpId="0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24495" y="614600"/>
            <a:ext cx="7772400" cy="686166"/>
          </a:xfrm>
        </p:spPr>
        <p:txBody>
          <a:bodyPr>
            <a:noAutofit/>
          </a:bodyPr>
          <a:lstStyle/>
          <a:p>
            <a:pPr algn="l"/>
            <a:r>
              <a:rPr lang="fr-FR" sz="2800" dirty="0">
                <a:solidFill>
                  <a:srgbClr val="000090"/>
                </a:solidFill>
              </a:rPr>
              <a:t>Une dernière chose à considérer : </a:t>
            </a:r>
            <a:r>
              <a:rPr lang="fr-FR" sz="2800" dirty="0" smtClean="0">
                <a:solidFill>
                  <a:srgbClr val="000090"/>
                </a:solidFill>
              </a:rPr>
              <a:t/>
            </a:r>
            <a:br>
              <a:rPr lang="fr-FR" sz="2800" dirty="0" smtClean="0">
                <a:solidFill>
                  <a:srgbClr val="000090"/>
                </a:solidFill>
              </a:rPr>
            </a:br>
            <a:r>
              <a:rPr lang="fr-FR" sz="2800" dirty="0">
                <a:solidFill>
                  <a:srgbClr val="000090"/>
                </a:solidFill>
              </a:rPr>
              <a:t/>
            </a:r>
            <a:br>
              <a:rPr lang="fr-FR" sz="2800" dirty="0">
                <a:solidFill>
                  <a:srgbClr val="000090"/>
                </a:solidFill>
              </a:rPr>
            </a:br>
            <a:endParaRPr lang="fr-FR" sz="2800" dirty="0">
              <a:solidFill>
                <a:srgbClr val="00009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4117" y="1966426"/>
            <a:ext cx="6400800" cy="715060"/>
          </a:xfrm>
        </p:spPr>
        <p:txBody>
          <a:bodyPr/>
          <a:lstStyle/>
          <a:p>
            <a:r>
              <a:rPr lang="fr-FR" dirty="0" err="1" smtClean="0"/>
              <a:t>windermere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15" y="1966426"/>
            <a:ext cx="6464635" cy="4891574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6126197" y="1335024"/>
            <a:ext cx="2944652" cy="2434598"/>
          </a:xfrm>
          <a:prstGeom prst="wedgeEllipse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126763" y="1735388"/>
            <a:ext cx="3017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prstClr val="black"/>
                </a:solidFill>
                <a:ea typeface="+mj-ea"/>
                <a:cs typeface="+mj-cs"/>
              </a:rPr>
              <a:t>La </a:t>
            </a:r>
          </a:p>
          <a:p>
            <a:pPr algn="ctr"/>
            <a:r>
              <a:rPr lang="fr-FR" sz="4000" dirty="0" smtClean="0">
                <a:solidFill>
                  <a:prstClr val="black"/>
                </a:solidFill>
                <a:ea typeface="+mj-ea"/>
                <a:cs typeface="+mj-cs"/>
              </a:rPr>
              <a:t>génétique !</a:t>
            </a:r>
          </a:p>
        </p:txBody>
      </p:sp>
    </p:spTree>
    <p:extLst>
      <p:ext uri="{BB962C8B-B14F-4D97-AF65-F5344CB8AC3E}">
        <p14:creationId xmlns:p14="http://schemas.microsoft.com/office/powerpoint/2010/main" val="247826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2" y="2420430"/>
            <a:ext cx="9074195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arme 5"/>
          <p:cNvSpPr/>
          <p:nvPr/>
        </p:nvSpPr>
        <p:spPr>
          <a:xfrm rot="8086238">
            <a:off x="4291414" y="3737516"/>
            <a:ext cx="289785" cy="291419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6"/>
          <p:cNvSpPr/>
          <p:nvPr/>
        </p:nvSpPr>
        <p:spPr>
          <a:xfrm rot="8086238">
            <a:off x="4816629" y="3018815"/>
            <a:ext cx="289785" cy="291419"/>
          </a:xfrm>
          <a:prstGeom prst="teardrop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7"/>
          <p:cNvSpPr/>
          <p:nvPr/>
        </p:nvSpPr>
        <p:spPr>
          <a:xfrm rot="8086238">
            <a:off x="1982419" y="3570220"/>
            <a:ext cx="289785" cy="291419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Larme 13"/>
          <p:cNvSpPr/>
          <p:nvPr/>
        </p:nvSpPr>
        <p:spPr>
          <a:xfrm rot="8086238">
            <a:off x="4039668" y="3449530"/>
            <a:ext cx="289785" cy="291419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2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19253" y="1175554"/>
            <a:ext cx="4343117" cy="68616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Lac Windermere, </a:t>
            </a:r>
            <a:br>
              <a:rPr lang="fr-FR" dirty="0" smtClean="0"/>
            </a:br>
            <a:r>
              <a:rPr lang="fr-FR" dirty="0" smtClean="0"/>
              <a:t>Angleterre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49767" y="3772837"/>
            <a:ext cx="5792818" cy="715060"/>
          </a:xfrm>
        </p:spPr>
        <p:txBody>
          <a:bodyPr/>
          <a:lstStyle/>
          <a:p>
            <a:r>
              <a:rPr lang="fr-FR" dirty="0" smtClean="0"/>
              <a:t>Suivi scientifique depuis 1947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5" y="0"/>
            <a:ext cx="3314183" cy="3291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9911" y="6399014"/>
            <a:ext cx="2459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prstClr val="black"/>
                </a:solidFill>
              </a:rPr>
              <a:t>(</a:t>
            </a:r>
            <a:r>
              <a:rPr lang="fr-FR" i="1" dirty="0" err="1" smtClean="0">
                <a:solidFill>
                  <a:prstClr val="black"/>
                </a:solidFill>
              </a:rPr>
              <a:t>Langangen</a:t>
            </a:r>
            <a:r>
              <a:rPr lang="fr-FR" i="1" dirty="0" smtClean="0">
                <a:solidFill>
                  <a:prstClr val="black"/>
                </a:solidFill>
              </a:rPr>
              <a:t> et al, 2010)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606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99055" y="710266"/>
            <a:ext cx="7321213" cy="715060"/>
          </a:xfrm>
        </p:spPr>
        <p:txBody>
          <a:bodyPr/>
          <a:lstStyle/>
          <a:p>
            <a:r>
              <a:rPr lang="fr-FR" sz="2400" dirty="0" smtClean="0"/>
              <a:t>Plus les prélèvements étaient importants :</a:t>
            </a:r>
          </a:p>
          <a:p>
            <a:pPr lvl="1"/>
            <a:r>
              <a:rPr lang="fr-FR" sz="2000" b="1" dirty="0" smtClean="0"/>
              <a:t>plus la croissance individuelle des brochets a diminué </a:t>
            </a:r>
          </a:p>
          <a:p>
            <a:pPr lvl="1"/>
            <a:r>
              <a:rPr lang="fr-FR" sz="2000" b="1" dirty="0" smtClean="0"/>
              <a:t>plus les petits brochets étaient précoces </a:t>
            </a:r>
          </a:p>
          <a:p>
            <a:pPr lvl="1"/>
            <a:r>
              <a:rPr lang="fr-FR" sz="2000" b="1" dirty="0" smtClean="0"/>
              <a:t>Et inversement…phénomène réversible dans ce cas précis, après plusieurs décennies</a:t>
            </a:r>
            <a:endParaRPr lang="fr-FR" sz="20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94" y="3090875"/>
            <a:ext cx="8375904" cy="37671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50952"/>
            <a:ext cx="1668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>
                <a:solidFill>
                  <a:prstClr val="black"/>
                </a:solidFill>
              </a:rPr>
              <a:t>(</a:t>
            </a:r>
            <a:r>
              <a:rPr lang="fr-FR" sz="1400" i="1" dirty="0" err="1" smtClean="0">
                <a:solidFill>
                  <a:prstClr val="black"/>
                </a:solidFill>
              </a:rPr>
              <a:t>Edeline</a:t>
            </a:r>
            <a:r>
              <a:rPr lang="fr-FR" sz="1400" i="1" dirty="0" smtClean="0">
                <a:solidFill>
                  <a:prstClr val="black"/>
                </a:solidFill>
              </a:rPr>
              <a:t> et al, 2007) </a:t>
            </a:r>
            <a:endParaRPr lang="fr-FR" sz="1400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5532120" y="4927055"/>
            <a:ext cx="1160180" cy="4221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6783740" y="4590288"/>
            <a:ext cx="1537300" cy="784823"/>
          </a:xfrm>
          <a:prstGeom prst="straightConnector1">
            <a:avLst/>
          </a:prstGeom>
          <a:ln w="57150">
            <a:solidFill>
              <a:srgbClr val="3A3AE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527343" y="3136595"/>
            <a:ext cx="4512793" cy="3672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43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30072" y="1617717"/>
            <a:ext cx="8193023" cy="71506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2800" dirty="0" smtClean="0">
                <a:solidFill>
                  <a:srgbClr val="00B050"/>
                </a:solidFill>
              </a:rPr>
              <a:t>Préservation des petits sujets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2800" dirty="0" smtClean="0"/>
              <a:t>+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2800" dirty="0" smtClean="0">
                <a:solidFill>
                  <a:srgbClr val="FF0000"/>
                </a:solidFill>
              </a:rPr>
              <a:t>Prélèvement des gros</a:t>
            </a:r>
          </a:p>
          <a:p>
            <a:pPr marL="0" indent="0" algn="ctr">
              <a:buNone/>
            </a:pPr>
            <a:r>
              <a:rPr lang="fr-FR" sz="2800" dirty="0" smtClean="0"/>
              <a:t>=</a:t>
            </a:r>
          </a:p>
          <a:p>
            <a:pPr marL="0" indent="0" algn="ctr">
              <a:buNone/>
            </a:pPr>
            <a:r>
              <a:rPr lang="fr-FR" sz="2800" b="1" dirty="0" smtClean="0"/>
              <a:t>Sélection génétique des individus à </a:t>
            </a:r>
            <a:r>
              <a:rPr lang="fr-FR" sz="2800" b="1" dirty="0"/>
              <a:t>faible croissance</a:t>
            </a:r>
            <a:r>
              <a:rPr lang="fr-FR" sz="1200" i="1" dirty="0">
                <a:solidFill>
                  <a:prstClr val="black"/>
                </a:solidFill>
              </a:rPr>
              <a:t> </a:t>
            </a:r>
            <a:r>
              <a:rPr lang="fr-FR" sz="2800" b="1" dirty="0" smtClean="0"/>
              <a:t>et maturité </a:t>
            </a:r>
            <a:r>
              <a:rPr lang="fr-FR" sz="2800" b="1" dirty="0"/>
              <a:t>précoce</a:t>
            </a:r>
            <a:endParaRPr lang="fr-FR" sz="1200" i="1" dirty="0" smtClean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fr-FR" sz="1200" i="1" dirty="0" smtClean="0">
                <a:solidFill>
                  <a:prstClr val="black"/>
                </a:solidFill>
              </a:rPr>
              <a:t>(</a:t>
            </a:r>
            <a:r>
              <a:rPr lang="fr-FR" sz="1200" dirty="0" err="1">
                <a:solidFill>
                  <a:prstClr val="black"/>
                </a:solidFill>
              </a:rPr>
              <a:t>Favro</a:t>
            </a:r>
            <a:r>
              <a:rPr lang="fr-FR" sz="1200" dirty="0">
                <a:solidFill>
                  <a:prstClr val="black"/>
                </a:solidFill>
              </a:rPr>
              <a:t> </a:t>
            </a:r>
            <a:r>
              <a:rPr lang="fr-FR" sz="1200" i="1" dirty="0">
                <a:solidFill>
                  <a:prstClr val="black"/>
                </a:solidFill>
              </a:rPr>
              <a:t>et al</a:t>
            </a:r>
            <a:r>
              <a:rPr lang="fr-FR" sz="1200" dirty="0">
                <a:solidFill>
                  <a:prstClr val="black"/>
                </a:solidFill>
              </a:rPr>
              <a:t>., 1979 </a:t>
            </a:r>
            <a:r>
              <a:rPr lang="fr-FR" sz="1200" dirty="0" smtClean="0">
                <a:solidFill>
                  <a:prstClr val="black"/>
                </a:solidFill>
              </a:rPr>
              <a:t>; </a:t>
            </a:r>
            <a:r>
              <a:rPr lang="fr-FR" sz="1200" i="1" dirty="0" smtClean="0">
                <a:solidFill>
                  <a:prstClr val="black"/>
                </a:solidFill>
              </a:rPr>
              <a:t>Jorgensen </a:t>
            </a:r>
            <a:r>
              <a:rPr lang="fr-FR" sz="1200" i="1" dirty="0">
                <a:solidFill>
                  <a:prstClr val="black"/>
                </a:solidFill>
              </a:rPr>
              <a:t>et al, 2007 </a:t>
            </a:r>
            <a:r>
              <a:rPr lang="fr-FR" sz="1200" i="1" dirty="0" smtClean="0">
                <a:solidFill>
                  <a:prstClr val="black"/>
                </a:solidFill>
              </a:rPr>
              <a:t>)</a:t>
            </a:r>
            <a:endParaRPr lang="fr-FR" sz="2800" b="1" dirty="0" smtClean="0"/>
          </a:p>
          <a:p>
            <a:pPr marL="0" indent="0" algn="ctr">
              <a:buNone/>
            </a:pPr>
            <a:endParaRPr lang="fr-FR" sz="2000" b="1" dirty="0"/>
          </a:p>
          <a:p>
            <a:pPr marL="0" indent="0" algn="ctr">
              <a:buNone/>
            </a:pPr>
            <a:r>
              <a:rPr lang="fr-FR" sz="2800" b="1" dirty="0" smtClean="0"/>
              <a:t>Va à l’encontre de la sélection naturelle, </a:t>
            </a:r>
          </a:p>
          <a:p>
            <a:pPr marL="0" indent="0" algn="ctr">
              <a:buNone/>
            </a:pPr>
            <a:r>
              <a:rPr lang="fr-FR" sz="2800" dirty="0" smtClean="0"/>
              <a:t>qui favorise les grands individus à forte croissance plus compétitifs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9" b="27551"/>
          <a:stretch/>
        </p:blipFill>
        <p:spPr>
          <a:xfrm>
            <a:off x="2384551" y="-23777"/>
            <a:ext cx="5084064" cy="164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851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1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61" y="365126"/>
            <a:ext cx="5988177" cy="602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2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315200" y="1203686"/>
            <a:ext cx="1996702" cy="686166"/>
          </a:xfrm>
        </p:spPr>
        <p:txBody>
          <a:bodyPr>
            <a:noAutofit/>
          </a:bodyPr>
          <a:lstStyle/>
          <a:p>
            <a:pPr algn="l"/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→ +fécondité</a:t>
            </a:r>
            <a:b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fr-FR" sz="2400" dirty="0">
                <a:solidFill>
                  <a:schemeClr val="accent3">
                    <a:lumMod val="75000"/>
                  </a:schemeClr>
                </a:solidFill>
              </a:rPr>
              <a:t>→ </a:t>
            </a:r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+survie</a:t>
            </a:r>
            <a:b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fr-FR" sz="2400" dirty="0">
                <a:solidFill>
                  <a:schemeClr val="accent3">
                    <a:lumMod val="75000"/>
                  </a:schemeClr>
                </a:solidFill>
              </a:rPr>
              <a:t>→ </a:t>
            </a:r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+stabilité</a:t>
            </a:r>
            <a:endParaRPr lang="fr-FR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00457" y="1572372"/>
            <a:ext cx="4853486" cy="715060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Sélection naturelle</a:t>
            </a:r>
          </a:p>
          <a:p>
            <a:pPr marL="0" indent="0" algn="ctr">
              <a:buNone/>
            </a:pPr>
            <a:endParaRPr lang="fr-FR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fr-FR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fr-FR" sz="20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fr-FR" b="1" dirty="0" smtClean="0"/>
              <a:t>VS</a:t>
            </a:r>
            <a:endParaRPr lang="fr-FR" b="1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924549" y="5853198"/>
            <a:ext cx="8246139" cy="715060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dirty="0" smtClean="0">
                <a:solidFill>
                  <a:srgbClr val="FF0000"/>
                </a:solidFill>
              </a:rPr>
              <a:t>Sélection / taille minimale de capture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897862" y="2272200"/>
            <a:ext cx="8056564" cy="992008"/>
            <a:chOff x="897862" y="2272200"/>
            <a:chExt cx="8056564" cy="992008"/>
          </a:xfrm>
        </p:grpSpPr>
        <p:grpSp>
          <p:nvGrpSpPr>
            <p:cNvPr id="5" name="Groupe 4"/>
            <p:cNvGrpSpPr/>
            <p:nvPr/>
          </p:nvGrpSpPr>
          <p:grpSpPr>
            <a:xfrm>
              <a:off x="897862" y="2272200"/>
              <a:ext cx="8056564" cy="907880"/>
              <a:chOff x="897862" y="2272200"/>
              <a:chExt cx="8056564" cy="907880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065" b="96196" l="2988" r="98946">
                            <a14:foregroundMark x1="6854" y1="52174" x2="6854" y2="52174"/>
                            <a14:foregroundMark x1="3163" y1="51087" x2="3163" y2="51087"/>
                            <a14:foregroundMark x1="6151" y1="61413" x2="6151" y2="61413"/>
                            <a14:foregroundMark x1="13181" y1="66848" x2="13181" y2="66848"/>
                            <a14:foregroundMark x1="21793" y1="70109" x2="21793" y2="70109"/>
                            <a14:foregroundMark x1="19156" y1="70652" x2="19156" y2="70652"/>
                            <a14:foregroundMark x1="15993" y1="70109" x2="15993" y2="70109"/>
                            <a14:foregroundMark x1="75220" y1="87500" x2="75220" y2="87500"/>
                            <a14:foregroundMark x1="55888" y1="86957" x2="55888" y2="86957"/>
                            <a14:foregroundMark x1="56063" y1="88587" x2="56063" y2="88587"/>
                            <a14:foregroundMark x1="89104" y1="40217" x2="89104" y2="40217"/>
                            <a14:foregroundMark x1="92794" y1="32609" x2="92794" y2="32609"/>
                            <a14:foregroundMark x1="95431" y1="28804" x2="95431" y2="28804"/>
                            <a14:foregroundMark x1="97364" y1="75543" x2="97364" y2="75543"/>
                            <a14:foregroundMark x1="98243" y1="23913" x2="98243" y2="23913"/>
                            <a14:foregroundMark x1="27768" y1="93478" x2="27768" y2="93478"/>
                            <a14:foregroundMark x1="36204" y1="76630" x2="36204" y2="76630"/>
                            <a14:foregroundMark x1="34622" y1="77717" x2="34622" y2="77717"/>
                            <a14:foregroundMark x1="29525" y1="76630" x2="29525" y2="76630"/>
                            <a14:foregroundMark x1="14236" y1="69565" x2="14236" y2="69565"/>
                            <a14:foregroundMark x1="98946" y1="84239" x2="98946" y2="84239"/>
                            <a14:foregroundMark x1="92970" y1="78261" x2="92970" y2="78261"/>
                            <a14:foregroundMark x1="89631" y1="71739" x2="89631" y2="71739"/>
                            <a14:foregroundMark x1="91213" y1="75543" x2="91213" y2="75543"/>
                            <a14:foregroundMark x1="75747" y1="7065" x2="75747" y2="7065"/>
                            <a14:foregroundMark x1="57645" y1="75543" x2="57645" y2="75543"/>
                            <a14:foregroundMark x1="66432" y1="75543" x2="66432" y2="75543"/>
                          </a14:backgroundRemoval>
                        </a14:imgEffect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897862" y="2498196"/>
                <a:ext cx="1202012" cy="388700"/>
              </a:xfrm>
              <a:prstGeom prst="rect">
                <a:avLst/>
              </a:prstGeom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065" b="96196" l="2988" r="98946">
                            <a14:foregroundMark x1="6854" y1="52174" x2="6854" y2="52174"/>
                            <a14:foregroundMark x1="3163" y1="51087" x2="3163" y2="51087"/>
                            <a14:foregroundMark x1="6151" y1="61413" x2="6151" y2="61413"/>
                            <a14:foregroundMark x1="13181" y1="66848" x2="13181" y2="66848"/>
                            <a14:foregroundMark x1="21793" y1="70109" x2="21793" y2="70109"/>
                            <a14:foregroundMark x1="19156" y1="70652" x2="19156" y2="70652"/>
                            <a14:foregroundMark x1="15993" y1="70109" x2="15993" y2="70109"/>
                            <a14:foregroundMark x1="75220" y1="87500" x2="75220" y2="87500"/>
                            <a14:foregroundMark x1="55888" y1="86957" x2="55888" y2="86957"/>
                            <a14:foregroundMark x1="56063" y1="88587" x2="56063" y2="88587"/>
                            <a14:foregroundMark x1="89104" y1="40217" x2="89104" y2="40217"/>
                            <a14:foregroundMark x1="92794" y1="32609" x2="92794" y2="32609"/>
                            <a14:foregroundMark x1="95431" y1="28804" x2="95431" y2="28804"/>
                            <a14:foregroundMark x1="97364" y1="75543" x2="97364" y2="75543"/>
                            <a14:foregroundMark x1="98243" y1="23913" x2="98243" y2="23913"/>
                            <a14:foregroundMark x1="27768" y1="93478" x2="27768" y2="93478"/>
                            <a14:foregroundMark x1="36204" y1="76630" x2="36204" y2="76630"/>
                            <a14:foregroundMark x1="34622" y1="77717" x2="34622" y2="77717"/>
                            <a14:foregroundMark x1="29525" y1="76630" x2="29525" y2="76630"/>
                            <a14:foregroundMark x1="14236" y1="69565" x2="14236" y2="69565"/>
                            <a14:foregroundMark x1="98946" y1="84239" x2="98946" y2="84239"/>
                            <a14:foregroundMark x1="92970" y1="78261" x2="92970" y2="78261"/>
                            <a14:foregroundMark x1="89631" y1="71739" x2="89631" y2="71739"/>
                            <a14:foregroundMark x1="91213" y1="75543" x2="91213" y2="75543"/>
                            <a14:foregroundMark x1="75747" y1="7065" x2="75747" y2="7065"/>
                            <a14:foregroundMark x1="57645" y1="75543" x2="57645" y2="75543"/>
                            <a14:foregroundMark x1="66432" y1="75543" x2="66432" y2="75543"/>
                          </a14:backgroundRemoval>
                        </a14:imgEffect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2200457" y="2417736"/>
                <a:ext cx="1629439" cy="526919"/>
              </a:xfrm>
              <a:prstGeom prst="rect">
                <a:avLst/>
              </a:prstGeom>
            </p:spPr>
          </p:pic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065" b="96196" l="2988" r="98946">
                            <a14:foregroundMark x1="6854" y1="52174" x2="6854" y2="52174"/>
                            <a14:foregroundMark x1="3163" y1="51087" x2="3163" y2="51087"/>
                            <a14:foregroundMark x1="6151" y1="61413" x2="6151" y2="61413"/>
                            <a14:foregroundMark x1="13181" y1="66848" x2="13181" y2="66848"/>
                            <a14:foregroundMark x1="21793" y1="70109" x2="21793" y2="70109"/>
                            <a14:foregroundMark x1="19156" y1="70652" x2="19156" y2="70652"/>
                            <a14:foregroundMark x1="15993" y1="70109" x2="15993" y2="70109"/>
                            <a14:foregroundMark x1="75220" y1="87500" x2="75220" y2="87500"/>
                            <a14:foregroundMark x1="55888" y1="86957" x2="55888" y2="86957"/>
                            <a14:foregroundMark x1="56063" y1="88587" x2="56063" y2="88587"/>
                            <a14:foregroundMark x1="89104" y1="40217" x2="89104" y2="40217"/>
                            <a14:foregroundMark x1="92794" y1="32609" x2="92794" y2="32609"/>
                            <a14:foregroundMark x1="95431" y1="28804" x2="95431" y2="28804"/>
                            <a14:foregroundMark x1="97364" y1="75543" x2="97364" y2="75543"/>
                            <a14:foregroundMark x1="98243" y1="23913" x2="98243" y2="23913"/>
                            <a14:foregroundMark x1="27768" y1="93478" x2="27768" y2="93478"/>
                            <a14:foregroundMark x1="36204" y1="76630" x2="36204" y2="76630"/>
                            <a14:foregroundMark x1="34622" y1="77717" x2="34622" y2="77717"/>
                            <a14:foregroundMark x1="29525" y1="76630" x2="29525" y2="76630"/>
                            <a14:foregroundMark x1="14236" y1="69565" x2="14236" y2="69565"/>
                            <a14:foregroundMark x1="98946" y1="84239" x2="98946" y2="84239"/>
                            <a14:foregroundMark x1="92970" y1="78261" x2="92970" y2="78261"/>
                            <a14:foregroundMark x1="89631" y1="71739" x2="89631" y2="71739"/>
                            <a14:foregroundMark x1="91213" y1="75543" x2="91213" y2="75543"/>
                            <a14:foregroundMark x1="75747" y1="7065" x2="75747" y2="7065"/>
                            <a14:foregroundMark x1="57645" y1="75543" x2="57645" y2="75543"/>
                            <a14:foregroundMark x1="66432" y1="75543" x2="66432" y2="75543"/>
                          </a14:backgroundRemoval>
                        </a14:imgEffect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930478" y="2355321"/>
                <a:ext cx="2122397" cy="686329"/>
              </a:xfrm>
              <a:prstGeom prst="rect">
                <a:avLst/>
              </a:prstGeom>
            </p:spPr>
          </p:pic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065" b="96196" l="2988" r="98946">
                            <a14:foregroundMark x1="6854" y1="52174" x2="6854" y2="52174"/>
                            <a14:foregroundMark x1="3163" y1="51087" x2="3163" y2="51087"/>
                            <a14:foregroundMark x1="6151" y1="61413" x2="6151" y2="61413"/>
                            <a14:foregroundMark x1="13181" y1="66848" x2="13181" y2="66848"/>
                            <a14:foregroundMark x1="21793" y1="70109" x2="21793" y2="70109"/>
                            <a14:foregroundMark x1="19156" y1="70652" x2="19156" y2="70652"/>
                            <a14:foregroundMark x1="15993" y1="70109" x2="15993" y2="70109"/>
                            <a14:foregroundMark x1="75220" y1="87500" x2="75220" y2="87500"/>
                            <a14:foregroundMark x1="55888" y1="86957" x2="55888" y2="86957"/>
                            <a14:foregroundMark x1="56063" y1="88587" x2="56063" y2="88587"/>
                            <a14:foregroundMark x1="89104" y1="40217" x2="89104" y2="40217"/>
                            <a14:foregroundMark x1="92794" y1="32609" x2="92794" y2="32609"/>
                            <a14:foregroundMark x1="95431" y1="28804" x2="95431" y2="28804"/>
                            <a14:foregroundMark x1="97364" y1="75543" x2="97364" y2="75543"/>
                            <a14:foregroundMark x1="98243" y1="23913" x2="98243" y2="23913"/>
                            <a14:foregroundMark x1="27768" y1="93478" x2="27768" y2="93478"/>
                            <a14:foregroundMark x1="36204" y1="76630" x2="36204" y2="76630"/>
                            <a14:foregroundMark x1="34622" y1="77717" x2="34622" y2="77717"/>
                            <a14:foregroundMark x1="29525" y1="76630" x2="29525" y2="76630"/>
                            <a14:foregroundMark x1="14236" y1="69565" x2="14236" y2="69565"/>
                            <a14:foregroundMark x1="98946" y1="84239" x2="98946" y2="84239"/>
                            <a14:foregroundMark x1="92970" y1="78261" x2="92970" y2="78261"/>
                            <a14:foregroundMark x1="89631" y1="71739" x2="89631" y2="71739"/>
                            <a14:foregroundMark x1="91213" y1="75543" x2="91213" y2="75543"/>
                            <a14:foregroundMark x1="75747" y1="7065" x2="75747" y2="7065"/>
                            <a14:foregroundMark x1="57645" y1="75543" x2="57645" y2="75543"/>
                            <a14:foregroundMark x1="66432" y1="75543" x2="66432" y2="75543"/>
                          </a14:backgroundRemoval>
                        </a14:imgEffect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6146907" y="2272200"/>
                <a:ext cx="2807519" cy="907880"/>
              </a:xfrm>
              <a:prstGeom prst="rect">
                <a:avLst/>
              </a:prstGeom>
            </p:spPr>
          </p:pic>
        </p:grpSp>
        <p:cxnSp>
          <p:nvCxnSpPr>
            <p:cNvPr id="15" name="Connecteur droit avec flèche 14"/>
            <p:cNvCxnSpPr/>
            <p:nvPr/>
          </p:nvCxnSpPr>
          <p:spPr>
            <a:xfrm>
              <a:off x="897862" y="3258611"/>
              <a:ext cx="7983412" cy="5597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>
            <a:off x="934944" y="4544324"/>
            <a:ext cx="8019482" cy="982619"/>
            <a:chOff x="934944" y="4544324"/>
            <a:chExt cx="8019482" cy="982619"/>
          </a:xfrm>
        </p:grpSpPr>
        <p:grpSp>
          <p:nvGrpSpPr>
            <p:cNvPr id="19" name="Groupe 18"/>
            <p:cNvGrpSpPr/>
            <p:nvPr/>
          </p:nvGrpSpPr>
          <p:grpSpPr>
            <a:xfrm flipH="1">
              <a:off x="1016212" y="4619063"/>
              <a:ext cx="7938214" cy="907880"/>
              <a:chOff x="897862" y="4749056"/>
              <a:chExt cx="8001550" cy="907880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065" b="96196" l="2988" r="98946">
                            <a14:foregroundMark x1="6854" y1="52174" x2="6854" y2="52174"/>
                            <a14:foregroundMark x1="3163" y1="51087" x2="3163" y2="51087"/>
                            <a14:foregroundMark x1="6151" y1="61413" x2="6151" y2="61413"/>
                            <a14:foregroundMark x1="13181" y1="66848" x2="13181" y2="66848"/>
                            <a14:foregroundMark x1="21793" y1="70109" x2="21793" y2="70109"/>
                            <a14:foregroundMark x1="19156" y1="70652" x2="19156" y2="70652"/>
                            <a14:foregroundMark x1="15993" y1="70109" x2="15993" y2="70109"/>
                            <a14:foregroundMark x1="75220" y1="87500" x2="75220" y2="87500"/>
                            <a14:foregroundMark x1="55888" y1="86957" x2="55888" y2="86957"/>
                            <a14:foregroundMark x1="56063" y1="88587" x2="56063" y2="88587"/>
                            <a14:foregroundMark x1="89104" y1="40217" x2="89104" y2="40217"/>
                            <a14:foregroundMark x1="92794" y1="32609" x2="92794" y2="32609"/>
                            <a14:foregroundMark x1="95431" y1="28804" x2="95431" y2="28804"/>
                            <a14:foregroundMark x1="97364" y1="75543" x2="97364" y2="75543"/>
                            <a14:foregroundMark x1="98243" y1="23913" x2="98243" y2="23913"/>
                            <a14:foregroundMark x1="27768" y1="93478" x2="27768" y2="93478"/>
                            <a14:foregroundMark x1="36204" y1="76630" x2="36204" y2="76630"/>
                            <a14:foregroundMark x1="34622" y1="77717" x2="34622" y2="77717"/>
                            <a14:foregroundMark x1="29525" y1="76630" x2="29525" y2="76630"/>
                            <a14:foregroundMark x1="14236" y1="69565" x2="14236" y2="69565"/>
                            <a14:foregroundMark x1="98946" y1="84239" x2="98946" y2="84239"/>
                            <a14:foregroundMark x1="92970" y1="78261" x2="92970" y2="78261"/>
                            <a14:foregroundMark x1="89631" y1="71739" x2="89631" y2="71739"/>
                            <a14:foregroundMark x1="91213" y1="75543" x2="91213" y2="75543"/>
                            <a14:foregroundMark x1="75747" y1="7065" x2="75747" y2="7065"/>
                            <a14:foregroundMark x1="57645" y1="75543" x2="57645" y2="75543"/>
                            <a14:foregroundMark x1="66432" y1="75543" x2="66432" y2="75543"/>
                          </a14:backgroundRemoval>
                        </a14:imgEffect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897862" y="4749056"/>
                <a:ext cx="2807519" cy="907880"/>
              </a:xfrm>
              <a:prstGeom prst="rect">
                <a:avLst/>
              </a:prstGeom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065" b="96196" l="2988" r="98946">
                            <a14:foregroundMark x1="6854" y1="52174" x2="6854" y2="52174"/>
                            <a14:foregroundMark x1="3163" y1="51087" x2="3163" y2="51087"/>
                            <a14:foregroundMark x1="6151" y1="61413" x2="6151" y2="61413"/>
                            <a14:foregroundMark x1="13181" y1="66848" x2="13181" y2="66848"/>
                            <a14:foregroundMark x1="21793" y1="70109" x2="21793" y2="70109"/>
                            <a14:foregroundMark x1="19156" y1="70652" x2="19156" y2="70652"/>
                            <a14:foregroundMark x1="15993" y1="70109" x2="15993" y2="70109"/>
                            <a14:foregroundMark x1="75220" y1="87500" x2="75220" y2="87500"/>
                            <a14:foregroundMark x1="55888" y1="86957" x2="55888" y2="86957"/>
                            <a14:foregroundMark x1="56063" y1="88587" x2="56063" y2="88587"/>
                            <a14:foregroundMark x1="89104" y1="40217" x2="89104" y2="40217"/>
                            <a14:foregroundMark x1="92794" y1="32609" x2="92794" y2="32609"/>
                            <a14:foregroundMark x1="95431" y1="28804" x2="95431" y2="28804"/>
                            <a14:foregroundMark x1="97364" y1="75543" x2="97364" y2="75543"/>
                            <a14:foregroundMark x1="98243" y1="23913" x2="98243" y2="23913"/>
                            <a14:foregroundMark x1="27768" y1="93478" x2="27768" y2="93478"/>
                            <a14:foregroundMark x1="36204" y1="76630" x2="36204" y2="76630"/>
                            <a14:foregroundMark x1="34622" y1="77717" x2="34622" y2="77717"/>
                            <a14:foregroundMark x1="29525" y1="76630" x2="29525" y2="76630"/>
                            <a14:foregroundMark x1="14236" y1="69565" x2="14236" y2="69565"/>
                            <a14:foregroundMark x1="98946" y1="84239" x2="98946" y2="84239"/>
                            <a14:foregroundMark x1="92970" y1="78261" x2="92970" y2="78261"/>
                            <a14:foregroundMark x1="89631" y1="71739" x2="89631" y2="71739"/>
                            <a14:foregroundMark x1="91213" y1="75543" x2="91213" y2="75543"/>
                            <a14:foregroundMark x1="75747" y1="7065" x2="75747" y2="7065"/>
                            <a14:foregroundMark x1="57645" y1="75543" x2="57645" y2="75543"/>
                            <a14:foregroundMark x1="66432" y1="75543" x2="66432" y2="75543"/>
                          </a14:backgroundRemoval>
                        </a14:imgEffect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7697400" y="5268236"/>
                <a:ext cx="1202012" cy="388700"/>
              </a:xfrm>
              <a:prstGeom prst="rect">
                <a:avLst/>
              </a:prstGeom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065" b="96196" l="2988" r="98946">
                            <a14:foregroundMark x1="6854" y1="52174" x2="6854" y2="52174"/>
                            <a14:foregroundMark x1="3163" y1="51087" x2="3163" y2="51087"/>
                            <a14:foregroundMark x1="6151" y1="61413" x2="6151" y2="61413"/>
                            <a14:foregroundMark x1="13181" y1="66848" x2="13181" y2="66848"/>
                            <a14:foregroundMark x1="21793" y1="70109" x2="21793" y2="70109"/>
                            <a14:foregroundMark x1="19156" y1="70652" x2="19156" y2="70652"/>
                            <a14:foregroundMark x1="15993" y1="70109" x2="15993" y2="70109"/>
                            <a14:foregroundMark x1="75220" y1="87500" x2="75220" y2="87500"/>
                            <a14:foregroundMark x1="55888" y1="86957" x2="55888" y2="86957"/>
                            <a14:foregroundMark x1="56063" y1="88587" x2="56063" y2="88587"/>
                            <a14:foregroundMark x1="89104" y1="40217" x2="89104" y2="40217"/>
                            <a14:foregroundMark x1="92794" y1="32609" x2="92794" y2="32609"/>
                            <a14:foregroundMark x1="95431" y1="28804" x2="95431" y2="28804"/>
                            <a14:foregroundMark x1="97364" y1="75543" x2="97364" y2="75543"/>
                            <a14:foregroundMark x1="98243" y1="23913" x2="98243" y2="23913"/>
                            <a14:foregroundMark x1="27768" y1="93478" x2="27768" y2="93478"/>
                            <a14:foregroundMark x1="36204" y1="76630" x2="36204" y2="76630"/>
                            <a14:foregroundMark x1="34622" y1="77717" x2="34622" y2="77717"/>
                            <a14:foregroundMark x1="29525" y1="76630" x2="29525" y2="76630"/>
                            <a14:foregroundMark x1="14236" y1="69565" x2="14236" y2="69565"/>
                            <a14:foregroundMark x1="98946" y1="84239" x2="98946" y2="84239"/>
                            <a14:foregroundMark x1="92970" y1="78261" x2="92970" y2="78261"/>
                            <a14:foregroundMark x1="89631" y1="71739" x2="89631" y2="71739"/>
                            <a14:foregroundMark x1="91213" y1="75543" x2="91213" y2="75543"/>
                            <a14:foregroundMark x1="75747" y1="7065" x2="75747" y2="7065"/>
                            <a14:foregroundMark x1="57645" y1="75543" x2="57645" y2="75543"/>
                            <a14:foregroundMark x1="66432" y1="75543" x2="66432" y2="75543"/>
                          </a14:backgroundRemoval>
                        </a14:imgEffect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5952292" y="5130017"/>
                <a:ext cx="1629439" cy="526919"/>
              </a:xfrm>
              <a:prstGeom prst="rect">
                <a:avLst/>
              </a:prstGeom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065" b="96196" l="2988" r="98946">
                            <a14:foregroundMark x1="6854" y1="52174" x2="6854" y2="52174"/>
                            <a14:foregroundMark x1="3163" y1="51087" x2="3163" y2="51087"/>
                            <a14:foregroundMark x1="6151" y1="61413" x2="6151" y2="61413"/>
                            <a14:foregroundMark x1="13181" y1="66848" x2="13181" y2="66848"/>
                            <a14:foregroundMark x1="21793" y1="70109" x2="21793" y2="70109"/>
                            <a14:foregroundMark x1="19156" y1="70652" x2="19156" y2="70652"/>
                            <a14:foregroundMark x1="15993" y1="70109" x2="15993" y2="70109"/>
                            <a14:foregroundMark x1="75220" y1="87500" x2="75220" y2="87500"/>
                            <a14:foregroundMark x1="55888" y1="86957" x2="55888" y2="86957"/>
                            <a14:foregroundMark x1="56063" y1="88587" x2="56063" y2="88587"/>
                            <a14:foregroundMark x1="89104" y1="40217" x2="89104" y2="40217"/>
                            <a14:foregroundMark x1="92794" y1="32609" x2="92794" y2="32609"/>
                            <a14:foregroundMark x1="95431" y1="28804" x2="95431" y2="28804"/>
                            <a14:foregroundMark x1="97364" y1="75543" x2="97364" y2="75543"/>
                            <a14:foregroundMark x1="98243" y1="23913" x2="98243" y2="23913"/>
                            <a14:foregroundMark x1="27768" y1="93478" x2="27768" y2="93478"/>
                            <a14:foregroundMark x1="36204" y1="76630" x2="36204" y2="76630"/>
                            <a14:foregroundMark x1="34622" y1="77717" x2="34622" y2="77717"/>
                            <a14:foregroundMark x1="29525" y1="76630" x2="29525" y2="76630"/>
                            <a14:foregroundMark x1="14236" y1="69565" x2="14236" y2="69565"/>
                            <a14:foregroundMark x1="98946" y1="84239" x2="98946" y2="84239"/>
                            <a14:foregroundMark x1="92970" y1="78261" x2="92970" y2="78261"/>
                            <a14:foregroundMark x1="89631" y1="71739" x2="89631" y2="71739"/>
                            <a14:foregroundMark x1="91213" y1="75543" x2="91213" y2="75543"/>
                            <a14:foregroundMark x1="75747" y1="7065" x2="75747" y2="7065"/>
                            <a14:foregroundMark x1="57645" y1="75543" x2="57645" y2="75543"/>
                            <a14:foregroundMark x1="66432" y1="75543" x2="66432" y2="75543"/>
                          </a14:backgroundRemoval>
                        </a14:imgEffect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767638" y="4970607"/>
                <a:ext cx="2122397" cy="686329"/>
              </a:xfrm>
              <a:prstGeom prst="rect">
                <a:avLst/>
              </a:prstGeom>
            </p:spPr>
          </p:pic>
        </p:grpSp>
        <p:cxnSp>
          <p:nvCxnSpPr>
            <p:cNvPr id="17" name="Connecteur droit avec flèche 16"/>
            <p:cNvCxnSpPr/>
            <p:nvPr/>
          </p:nvCxnSpPr>
          <p:spPr>
            <a:xfrm flipH="1" flipV="1">
              <a:off x="934944" y="4544324"/>
              <a:ext cx="8019482" cy="958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53661" r="19883" b="33451"/>
          <a:stretch/>
        </p:blipFill>
        <p:spPr>
          <a:xfrm>
            <a:off x="3" y="2"/>
            <a:ext cx="9170685" cy="116333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9" y="5817701"/>
            <a:ext cx="942104" cy="9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8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ésultat de recherche d'images pour &quot;épée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7249">
            <a:off x="5819933" y="1717498"/>
            <a:ext cx="2768329" cy="278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81575"/>
            <a:ext cx="9144000" cy="686166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000090"/>
                </a:solidFill>
              </a:rPr>
              <a:t>Epée de Damoclès sur </a:t>
            </a:r>
            <a:r>
              <a:rPr lang="fr-FR" sz="2800" dirty="0" smtClean="0">
                <a:solidFill>
                  <a:srgbClr val="000090"/>
                </a:solidFill>
              </a:rPr>
              <a:t>nos </a:t>
            </a:r>
            <a:r>
              <a:rPr lang="fr-FR" sz="2800" dirty="0">
                <a:solidFill>
                  <a:srgbClr val="000090"/>
                </a:solidFill>
              </a:rPr>
              <a:t>poissons trophées?…</a:t>
            </a:r>
            <a:br>
              <a:rPr lang="fr-FR" sz="2800" dirty="0">
                <a:solidFill>
                  <a:srgbClr val="000090"/>
                </a:solidFill>
              </a:rPr>
            </a:br>
            <a:endParaRPr lang="fr-FR" sz="2800" dirty="0">
              <a:solidFill>
                <a:srgbClr val="00009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20185" y="1500485"/>
            <a:ext cx="5733571" cy="715060"/>
          </a:xfrm>
        </p:spPr>
        <p:txBody>
          <a:bodyPr/>
          <a:lstStyle/>
          <a:p>
            <a:r>
              <a:rPr lang="fr-FR" sz="2400" dirty="0" smtClean="0"/>
              <a:t>Car des populations exploitées longtemps par la pêche avec TMC peuvent perdre leur capacité génétique à grandir! </a:t>
            </a:r>
          </a:p>
          <a:p>
            <a:endParaRPr lang="fr-FR" sz="2400" dirty="0"/>
          </a:p>
          <a:p>
            <a:r>
              <a:rPr lang="fr-FR" sz="2400" dirty="0" smtClean="0"/>
              <a:t>Ou alors cela peut prendre des décennies pour revenir à la normale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5" b="96196" l="2988" r="98946">
                        <a14:foregroundMark x1="6854" y1="52174" x2="6854" y2="52174"/>
                        <a14:foregroundMark x1="3163" y1="51087" x2="3163" y2="51087"/>
                        <a14:foregroundMark x1="6151" y1="61413" x2="6151" y2="61413"/>
                        <a14:foregroundMark x1="13181" y1="66848" x2="13181" y2="66848"/>
                        <a14:foregroundMark x1="21793" y1="70109" x2="21793" y2="70109"/>
                        <a14:foregroundMark x1="19156" y1="70652" x2="19156" y2="70652"/>
                        <a14:foregroundMark x1="15993" y1="70109" x2="15993" y2="70109"/>
                        <a14:foregroundMark x1="75220" y1="87500" x2="75220" y2="87500"/>
                        <a14:foregroundMark x1="55888" y1="86957" x2="55888" y2="86957"/>
                        <a14:foregroundMark x1="56063" y1="88587" x2="56063" y2="88587"/>
                        <a14:foregroundMark x1="89104" y1="40217" x2="89104" y2="40217"/>
                        <a14:foregroundMark x1="92794" y1="32609" x2="92794" y2="32609"/>
                        <a14:foregroundMark x1="95431" y1="28804" x2="95431" y2="28804"/>
                        <a14:foregroundMark x1="97364" y1="75543" x2="97364" y2="75543"/>
                        <a14:foregroundMark x1="98243" y1="23913" x2="98243" y2="23913"/>
                        <a14:foregroundMark x1="27768" y1="93478" x2="27768" y2="93478"/>
                        <a14:foregroundMark x1="36204" y1="76630" x2="36204" y2="76630"/>
                        <a14:foregroundMark x1="34622" y1="77717" x2="34622" y2="77717"/>
                        <a14:foregroundMark x1="29525" y1="76630" x2="29525" y2="76630"/>
                        <a14:foregroundMark x1="14236" y1="69565" x2="14236" y2="69565"/>
                        <a14:foregroundMark x1="98946" y1="84239" x2="98946" y2="84239"/>
                        <a14:foregroundMark x1="92970" y1="78261" x2="92970" y2="78261"/>
                        <a14:foregroundMark x1="89631" y1="71739" x2="89631" y2="71739"/>
                        <a14:foregroundMark x1="91213" y1="75543" x2="91213" y2="75543"/>
                        <a14:foregroundMark x1="75747" y1="7065" x2="75747" y2="7065"/>
                        <a14:foregroundMark x1="57645" y1="75543" x2="57645" y2="75543"/>
                        <a14:foregroundMark x1="66432" y1="75543" x2="66432" y2="7554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17593" y="4978057"/>
            <a:ext cx="2807519" cy="9078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74" b="95812" l="1894" r="89773"/>
                    </a14:imgEffect>
                  </a14:imgLayer>
                </a14:imgProps>
              </a:ext>
            </a:extLst>
          </a:blip>
          <a:srcRect t="60246"/>
          <a:stretch/>
        </p:blipFill>
        <p:spPr>
          <a:xfrm rot="10959241">
            <a:off x="1469423" y="4387467"/>
            <a:ext cx="2514600" cy="7232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5" b="96196" l="2988" r="98946">
                        <a14:foregroundMark x1="6854" y1="52174" x2="6854" y2="52174"/>
                        <a14:foregroundMark x1="3163" y1="51087" x2="3163" y2="51087"/>
                        <a14:foregroundMark x1="6151" y1="61413" x2="6151" y2="61413"/>
                        <a14:foregroundMark x1="13181" y1="66848" x2="13181" y2="66848"/>
                        <a14:foregroundMark x1="21793" y1="70109" x2="21793" y2="70109"/>
                        <a14:foregroundMark x1="19156" y1="70652" x2="19156" y2="70652"/>
                        <a14:foregroundMark x1="15993" y1="70109" x2="15993" y2="70109"/>
                        <a14:foregroundMark x1="75220" y1="87500" x2="75220" y2="87500"/>
                        <a14:foregroundMark x1="55888" y1="86957" x2="55888" y2="86957"/>
                        <a14:foregroundMark x1="56063" y1="88587" x2="56063" y2="88587"/>
                        <a14:foregroundMark x1="89104" y1="40217" x2="89104" y2="40217"/>
                        <a14:foregroundMark x1="92794" y1="32609" x2="92794" y2="32609"/>
                        <a14:foregroundMark x1="95431" y1="28804" x2="95431" y2="28804"/>
                        <a14:foregroundMark x1="97364" y1="75543" x2="97364" y2="75543"/>
                        <a14:foregroundMark x1="98243" y1="23913" x2="98243" y2="23913"/>
                        <a14:foregroundMark x1="27768" y1="93478" x2="27768" y2="93478"/>
                        <a14:foregroundMark x1="36204" y1="76630" x2="36204" y2="76630"/>
                        <a14:foregroundMark x1="34622" y1="77717" x2="34622" y2="77717"/>
                        <a14:foregroundMark x1="29525" y1="76630" x2="29525" y2="76630"/>
                        <a14:foregroundMark x1="14236" y1="69565" x2="14236" y2="69565"/>
                        <a14:foregroundMark x1="98946" y1="84239" x2="98946" y2="84239"/>
                        <a14:foregroundMark x1="92970" y1="78261" x2="92970" y2="78261"/>
                        <a14:foregroundMark x1="89631" y1="71739" x2="89631" y2="71739"/>
                        <a14:foregroundMark x1="91213" y1="75543" x2="91213" y2="75543"/>
                        <a14:foregroundMark x1="75747" y1="7065" x2="75747" y2="7065"/>
                        <a14:foregroundMark x1="57645" y1="75543" x2="57645" y2="75543"/>
                        <a14:foregroundMark x1="66432" y1="75543" x2="66432" y2="7554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7532" y="5168538"/>
            <a:ext cx="1629439" cy="526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71016" y="2652274"/>
            <a:ext cx="4590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prstClr val="black"/>
                </a:solidFill>
              </a:rPr>
              <a:t>(Law, 1989 ; De </a:t>
            </a:r>
            <a:r>
              <a:rPr lang="fr-FR" sz="1200" i="1" dirty="0" err="1" smtClean="0">
                <a:solidFill>
                  <a:prstClr val="black"/>
                </a:solidFill>
              </a:rPr>
              <a:t>Roos</a:t>
            </a:r>
            <a:r>
              <a:rPr lang="fr-FR" sz="1200" i="1" dirty="0" smtClean="0">
                <a:solidFill>
                  <a:prstClr val="black"/>
                </a:solidFill>
              </a:rPr>
              <a:t> et al, 2006 </a:t>
            </a:r>
            <a:r>
              <a:rPr lang="fr-FR" sz="1200" i="1" dirty="0">
                <a:solidFill>
                  <a:prstClr val="black"/>
                </a:solidFill>
              </a:rPr>
              <a:t>; </a:t>
            </a:r>
            <a:r>
              <a:rPr lang="fr-FR" sz="1200" i="1" dirty="0" smtClean="0">
                <a:solidFill>
                  <a:prstClr val="black"/>
                </a:solidFill>
              </a:rPr>
              <a:t>Jorgensen et al, 2007 ; </a:t>
            </a:r>
            <a:r>
              <a:rPr lang="fr-FR" sz="1200" i="1" dirty="0" err="1" smtClean="0">
                <a:solidFill>
                  <a:prstClr val="black"/>
                </a:solidFill>
              </a:rPr>
              <a:t>Uusi-Heikkila</a:t>
            </a:r>
            <a:r>
              <a:rPr lang="fr-FR" sz="1200" i="1" dirty="0" smtClean="0">
                <a:solidFill>
                  <a:prstClr val="black"/>
                </a:solidFill>
              </a:rPr>
              <a:t> </a:t>
            </a:r>
            <a:r>
              <a:rPr lang="fr-FR" sz="1200" i="1" dirty="0">
                <a:solidFill>
                  <a:prstClr val="black"/>
                </a:solidFill>
              </a:rPr>
              <a:t>et al</a:t>
            </a:r>
            <a:r>
              <a:rPr lang="fr-FR" sz="1200" i="1" dirty="0" smtClean="0">
                <a:solidFill>
                  <a:prstClr val="black"/>
                </a:solidFill>
              </a:rPr>
              <a:t>., 2015) </a:t>
            </a:r>
            <a:endParaRPr lang="fr-FR" sz="1200" dirty="0"/>
          </a:p>
        </p:txBody>
      </p:sp>
      <p:sp>
        <p:nvSpPr>
          <p:cNvPr id="11" name="Rectangle 10"/>
          <p:cNvSpPr/>
          <p:nvPr/>
        </p:nvSpPr>
        <p:spPr>
          <a:xfrm>
            <a:off x="1271016" y="3881387"/>
            <a:ext cx="4590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prstClr val="black"/>
                </a:solidFill>
              </a:rPr>
              <a:t>(Conover, 2009 </a:t>
            </a:r>
            <a:r>
              <a:rPr lang="fr-FR" sz="1200" i="1" dirty="0">
                <a:solidFill>
                  <a:prstClr val="black"/>
                </a:solidFill>
              </a:rPr>
              <a:t>; </a:t>
            </a:r>
            <a:r>
              <a:rPr lang="fr-FR" sz="1200" i="1" dirty="0" err="1">
                <a:solidFill>
                  <a:prstClr val="black"/>
                </a:solidFill>
              </a:rPr>
              <a:t>Edeline</a:t>
            </a:r>
            <a:r>
              <a:rPr lang="fr-FR" sz="1200" i="1" dirty="0">
                <a:solidFill>
                  <a:prstClr val="black"/>
                </a:solidFill>
              </a:rPr>
              <a:t> et al, </a:t>
            </a:r>
            <a:r>
              <a:rPr lang="fr-FR" sz="1200" i="1" dirty="0" smtClean="0">
                <a:solidFill>
                  <a:prstClr val="black"/>
                </a:solidFill>
              </a:rPr>
              <a:t>2007 ) </a:t>
            </a:r>
            <a:endParaRPr lang="fr-FR" sz="12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9" y="5817701"/>
            <a:ext cx="942104" cy="9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3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65334" y="1522467"/>
            <a:ext cx="4178666" cy="686166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rgbClr val="3A3AE2"/>
                </a:solidFill>
                <a:latin typeface="+mn-lt"/>
              </a:rPr>
              <a:t>Préconisations des scientifiques de nombreux pays depuis le début des années 2000 </a:t>
            </a:r>
            <a:r>
              <a:rPr lang="fr-FR" sz="2400" dirty="0" smtClean="0">
                <a:latin typeface="+mn-lt"/>
              </a:rPr>
              <a:t>:</a:t>
            </a:r>
            <a:br>
              <a:rPr lang="fr-FR" sz="2400" dirty="0" smtClean="0">
                <a:latin typeface="+mn-lt"/>
              </a:rPr>
            </a:br>
            <a:r>
              <a:rPr lang="fr-FR" sz="2000" dirty="0" smtClean="0">
                <a:latin typeface="+mn-lt"/>
              </a:rPr>
              <a:t>- </a:t>
            </a:r>
            <a:r>
              <a:rPr lang="fr-FR" sz="1800" dirty="0" smtClean="0">
                <a:latin typeface="+mn-lt"/>
              </a:rPr>
              <a:t>Allemagne</a:t>
            </a:r>
            <a:br>
              <a:rPr lang="fr-FR" sz="1800" dirty="0" smtClean="0">
                <a:latin typeface="+mn-lt"/>
              </a:rPr>
            </a:br>
            <a:r>
              <a:rPr lang="fr-FR" sz="1800" dirty="0" smtClean="0">
                <a:latin typeface="+mn-lt"/>
              </a:rPr>
              <a:t>- Autriche</a:t>
            </a:r>
            <a:br>
              <a:rPr lang="fr-FR" sz="1800" dirty="0" smtClean="0">
                <a:latin typeface="+mn-lt"/>
              </a:rPr>
            </a:br>
            <a:r>
              <a:rPr lang="fr-FR" sz="1800" dirty="0" smtClean="0">
                <a:latin typeface="+mn-lt"/>
              </a:rPr>
              <a:t>- Norvège</a:t>
            </a:r>
            <a:br>
              <a:rPr lang="fr-FR" sz="1800" dirty="0" smtClean="0">
                <a:latin typeface="+mn-lt"/>
              </a:rPr>
            </a:br>
            <a:r>
              <a:rPr lang="fr-FR" sz="1800" dirty="0" smtClean="0">
                <a:latin typeface="+mn-lt"/>
              </a:rPr>
              <a:t>- Danemark</a:t>
            </a:r>
            <a:br>
              <a:rPr lang="fr-FR" sz="1800" dirty="0" smtClean="0">
                <a:latin typeface="+mn-lt"/>
              </a:rPr>
            </a:br>
            <a:r>
              <a:rPr lang="fr-FR" sz="1800" dirty="0" smtClean="0">
                <a:latin typeface="+mn-lt"/>
              </a:rPr>
              <a:t>- Suède</a:t>
            </a:r>
            <a:br>
              <a:rPr lang="fr-FR" sz="1800" dirty="0" smtClean="0">
                <a:latin typeface="+mn-lt"/>
              </a:rPr>
            </a:br>
            <a:r>
              <a:rPr lang="fr-FR" sz="1800" dirty="0" smtClean="0">
                <a:latin typeface="+mn-lt"/>
              </a:rPr>
              <a:t>- Pays-Bas</a:t>
            </a:r>
            <a:br>
              <a:rPr lang="fr-FR" sz="1800" dirty="0" smtClean="0">
                <a:latin typeface="+mn-lt"/>
              </a:rPr>
            </a:br>
            <a:r>
              <a:rPr lang="fr-FR" sz="1800" dirty="0" smtClean="0">
                <a:latin typeface="+mn-lt"/>
              </a:rPr>
              <a:t>- France</a:t>
            </a:r>
            <a:br>
              <a:rPr lang="fr-FR" sz="1800" dirty="0" smtClean="0">
                <a:latin typeface="+mn-lt"/>
              </a:rPr>
            </a:br>
            <a:r>
              <a:rPr lang="fr-FR" sz="1800" dirty="0" smtClean="0">
                <a:latin typeface="+mn-lt"/>
              </a:rPr>
              <a:t>- Portugal</a:t>
            </a:r>
            <a:br>
              <a:rPr lang="fr-FR" sz="1800" dirty="0" smtClean="0">
                <a:latin typeface="+mn-lt"/>
              </a:rPr>
            </a:br>
            <a:r>
              <a:rPr lang="fr-FR" sz="1800" dirty="0" smtClean="0">
                <a:latin typeface="+mn-lt"/>
              </a:rPr>
              <a:t>- </a:t>
            </a:r>
            <a:r>
              <a:rPr lang="fr-FR" sz="1800" dirty="0">
                <a:latin typeface="+mn-lt"/>
              </a:rPr>
              <a:t>Angleterre</a:t>
            </a:r>
            <a:br>
              <a:rPr lang="fr-FR" sz="1800" dirty="0">
                <a:latin typeface="+mn-lt"/>
              </a:rPr>
            </a:br>
            <a:r>
              <a:rPr lang="fr-FR" sz="1800" dirty="0">
                <a:latin typeface="+mn-lt"/>
              </a:rPr>
              <a:t>- </a:t>
            </a:r>
            <a:r>
              <a:rPr lang="fr-FR" sz="1800" dirty="0" smtClean="0">
                <a:latin typeface="+mn-lt"/>
              </a:rPr>
              <a:t>Ecosse</a:t>
            </a:r>
            <a:br>
              <a:rPr lang="fr-FR" sz="1800" dirty="0" smtClean="0">
                <a:latin typeface="+mn-lt"/>
              </a:rPr>
            </a:br>
            <a:r>
              <a:rPr lang="fr-FR" sz="1800" dirty="0">
                <a:latin typeface="+mn-lt"/>
              </a:rPr>
              <a:t>- Finlande</a:t>
            </a:r>
            <a:br>
              <a:rPr lang="fr-FR" sz="1800" dirty="0">
                <a:latin typeface="+mn-lt"/>
              </a:rPr>
            </a:br>
            <a:r>
              <a:rPr lang="fr-FR" sz="1800" dirty="0" smtClean="0">
                <a:latin typeface="+mn-lt"/>
              </a:rPr>
              <a:t>- Islande</a:t>
            </a:r>
            <a:br>
              <a:rPr lang="fr-FR" sz="1800" dirty="0" smtClean="0">
                <a:latin typeface="+mn-lt"/>
              </a:rPr>
            </a:br>
            <a:r>
              <a:rPr lang="fr-FR" sz="1800" dirty="0" smtClean="0">
                <a:latin typeface="+mn-lt"/>
              </a:rPr>
              <a:t>- Australie</a:t>
            </a:r>
            <a:br>
              <a:rPr lang="fr-FR" sz="1800" dirty="0" smtClean="0">
                <a:latin typeface="+mn-lt"/>
              </a:rPr>
            </a:br>
            <a:r>
              <a:rPr lang="fr-FR" sz="1800" dirty="0" smtClean="0">
                <a:latin typeface="+mn-lt"/>
              </a:rPr>
              <a:t>- Japon</a:t>
            </a:r>
            <a:br>
              <a:rPr lang="fr-FR" sz="1800" dirty="0" smtClean="0">
                <a:latin typeface="+mn-lt"/>
              </a:rPr>
            </a:br>
            <a:r>
              <a:rPr lang="fr-FR" sz="1800" dirty="0" smtClean="0">
                <a:latin typeface="+mn-lt"/>
              </a:rPr>
              <a:t>- USA …</a:t>
            </a:r>
            <a:endParaRPr lang="fr-FR" sz="1800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33672" y="1473316"/>
            <a:ext cx="804955" cy="71506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VS</a:t>
            </a:r>
            <a:endParaRPr lang="fr-FR" dirty="0"/>
          </a:p>
        </p:txBody>
      </p:sp>
      <p:pic>
        <p:nvPicPr>
          <p:cNvPr id="4" name="Picture 2" descr="Résultat de recherche d'images pour &quot;charles X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8" y="2464027"/>
            <a:ext cx="2478526" cy="341586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84048" y="1522467"/>
            <a:ext cx="3849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C00000"/>
                </a:solidFill>
              </a:rPr>
              <a:t>Préconisations de Charles X de 1829…</a:t>
            </a:r>
            <a:endParaRPr lang="fr-FR" sz="2400" dirty="0">
              <a:solidFill>
                <a:srgbClr val="C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5" b="96196" l="2988" r="98946">
                        <a14:foregroundMark x1="6854" y1="52174" x2="6854" y2="52174"/>
                        <a14:foregroundMark x1="3163" y1="51087" x2="3163" y2="51087"/>
                        <a14:foregroundMark x1="6151" y1="61413" x2="6151" y2="61413"/>
                        <a14:foregroundMark x1="13181" y1="66848" x2="13181" y2="66848"/>
                        <a14:foregroundMark x1="21793" y1="70109" x2="21793" y2="70109"/>
                        <a14:foregroundMark x1="19156" y1="70652" x2="19156" y2="70652"/>
                        <a14:foregroundMark x1="15993" y1="70109" x2="15993" y2="70109"/>
                        <a14:foregroundMark x1="75220" y1="87500" x2="75220" y2="87500"/>
                        <a14:foregroundMark x1="55888" y1="86957" x2="55888" y2="86957"/>
                        <a14:foregroundMark x1="56063" y1="88587" x2="56063" y2="88587"/>
                        <a14:foregroundMark x1="89104" y1="40217" x2="89104" y2="40217"/>
                        <a14:foregroundMark x1="92794" y1="32609" x2="92794" y2="32609"/>
                        <a14:foregroundMark x1="95431" y1="28804" x2="95431" y2="28804"/>
                        <a14:foregroundMark x1="97364" y1="75543" x2="97364" y2="75543"/>
                        <a14:foregroundMark x1="98243" y1="23913" x2="98243" y2="23913"/>
                        <a14:foregroundMark x1="27768" y1="93478" x2="27768" y2="93478"/>
                        <a14:foregroundMark x1="36204" y1="76630" x2="36204" y2="76630"/>
                        <a14:foregroundMark x1="34622" y1="77717" x2="34622" y2="77717"/>
                        <a14:foregroundMark x1="29525" y1="76630" x2="29525" y2="76630"/>
                        <a14:foregroundMark x1="14236" y1="69565" x2="14236" y2="69565"/>
                        <a14:foregroundMark x1="98946" y1="84239" x2="98946" y2="84239"/>
                        <a14:foregroundMark x1="92970" y1="78261" x2="92970" y2="78261"/>
                        <a14:foregroundMark x1="89631" y1="71739" x2="89631" y2="71739"/>
                        <a14:foregroundMark x1="91213" y1="75543" x2="91213" y2="75543"/>
                        <a14:foregroundMark x1="75747" y1="7065" x2="75747" y2="7065"/>
                        <a14:foregroundMark x1="57645" y1="75543" x2="57645" y2="75543"/>
                        <a14:foregroundMark x1="66432" y1="75543" x2="66432" y2="7554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10997" y="654020"/>
            <a:ext cx="2807519" cy="9078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5" b="96196" l="2988" r="98946">
                        <a14:foregroundMark x1="6854" y1="52174" x2="6854" y2="52174"/>
                        <a14:foregroundMark x1="3163" y1="51087" x2="3163" y2="51087"/>
                        <a14:foregroundMark x1="6151" y1="61413" x2="6151" y2="61413"/>
                        <a14:foregroundMark x1="13181" y1="66848" x2="13181" y2="66848"/>
                        <a14:foregroundMark x1="21793" y1="70109" x2="21793" y2="70109"/>
                        <a14:foregroundMark x1="19156" y1="70652" x2="19156" y2="70652"/>
                        <a14:foregroundMark x1="15993" y1="70109" x2="15993" y2="70109"/>
                        <a14:foregroundMark x1="75220" y1="87500" x2="75220" y2="87500"/>
                        <a14:foregroundMark x1="55888" y1="86957" x2="55888" y2="86957"/>
                        <a14:foregroundMark x1="56063" y1="88587" x2="56063" y2="88587"/>
                        <a14:foregroundMark x1="89104" y1="40217" x2="89104" y2="40217"/>
                        <a14:foregroundMark x1="92794" y1="32609" x2="92794" y2="32609"/>
                        <a14:foregroundMark x1="95431" y1="28804" x2="95431" y2="28804"/>
                        <a14:foregroundMark x1="97364" y1="75543" x2="97364" y2="75543"/>
                        <a14:foregroundMark x1="98243" y1="23913" x2="98243" y2="23913"/>
                        <a14:foregroundMark x1="27768" y1="93478" x2="27768" y2="93478"/>
                        <a14:foregroundMark x1="36204" y1="76630" x2="36204" y2="76630"/>
                        <a14:foregroundMark x1="34622" y1="77717" x2="34622" y2="77717"/>
                        <a14:foregroundMark x1="29525" y1="76630" x2="29525" y2="76630"/>
                        <a14:foregroundMark x1="14236" y1="69565" x2="14236" y2="69565"/>
                        <a14:foregroundMark x1="98946" y1="84239" x2="98946" y2="84239"/>
                        <a14:foregroundMark x1="92970" y1="78261" x2="92970" y2="78261"/>
                        <a14:foregroundMark x1="89631" y1="71739" x2="89631" y2="71739"/>
                        <a14:foregroundMark x1="91213" y1="75543" x2="91213" y2="75543"/>
                        <a14:foregroundMark x1="75747" y1="7065" x2="75747" y2="7065"/>
                        <a14:foregroundMark x1="57645" y1="75543" x2="57645" y2="75543"/>
                        <a14:foregroundMark x1="66432" y1="75543" x2="66432" y2="7554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94140" y="845813"/>
            <a:ext cx="1629439" cy="5269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74" b="95812" l="1894" r="89773"/>
                    </a14:imgEffect>
                  </a14:imgLayer>
                </a14:imgProps>
              </a:ext>
            </a:extLst>
          </a:blip>
          <a:srcRect t="60246"/>
          <a:stretch/>
        </p:blipFill>
        <p:spPr>
          <a:xfrm rot="10959241">
            <a:off x="925561" y="64742"/>
            <a:ext cx="2514600" cy="7232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74" b="95812" l="1894" r="89773"/>
                    </a14:imgEffect>
                  </a14:imgLayer>
                </a14:imgProps>
              </a:ext>
            </a:extLst>
          </a:blip>
          <a:srcRect t="60246"/>
          <a:stretch/>
        </p:blipFill>
        <p:spPr>
          <a:xfrm rot="10959241">
            <a:off x="5797367" y="57831"/>
            <a:ext cx="2514600" cy="7232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9" y="5817701"/>
            <a:ext cx="942104" cy="9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4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08" y="5577841"/>
            <a:ext cx="1040130" cy="10549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r="1258" b="2164"/>
          <a:stretch/>
        </p:blipFill>
        <p:spPr>
          <a:xfrm>
            <a:off x="27432" y="0"/>
            <a:ext cx="8476488" cy="578815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5903505"/>
            <a:ext cx="806500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solidFill>
                  <a:schemeClr val="bg1"/>
                </a:solidFill>
              </a:rPr>
              <a:t>MERCI DE VOTRE ATTENTION…</a:t>
            </a:r>
            <a:endParaRPr lang="fr-FR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3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08" y="5577841"/>
            <a:ext cx="1040130" cy="10549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45" y="6447"/>
            <a:ext cx="6724467" cy="68515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070131" y="128911"/>
            <a:ext cx="7772400" cy="6986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Et merci à ….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73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67416" y="301890"/>
            <a:ext cx="7772400" cy="686166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/>
              <a:t>Bonus : dès </a:t>
            </a:r>
            <a:r>
              <a:rPr lang="fr-FR" dirty="0" smtClean="0"/>
              <a:t>1979 !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37118" y="1072031"/>
            <a:ext cx="8294915" cy="715060"/>
          </a:xfrm>
        </p:spPr>
        <p:txBody>
          <a:bodyPr/>
          <a:lstStyle/>
          <a:p>
            <a:r>
              <a:rPr lang="fr-FR" sz="2000" dirty="0" smtClean="0"/>
              <a:t>Rivière Au Sable, Michigan</a:t>
            </a:r>
          </a:p>
          <a:p>
            <a:r>
              <a:rPr lang="fr-FR" sz="2000" dirty="0" smtClean="0"/>
              <a:t>Étude des truites fario entre 1959 et 1977 ; </a:t>
            </a:r>
          </a:p>
          <a:p>
            <a:r>
              <a:rPr lang="fr-FR" sz="2000" dirty="0" smtClean="0"/>
              <a:t>déclin de biomasse de 36%</a:t>
            </a:r>
          </a:p>
          <a:p>
            <a:r>
              <a:rPr lang="fr-FR" sz="2000" dirty="0" smtClean="0"/>
              <a:t>Modélisation intégrant l’effet génétique de la pêche sur la croissance…</a:t>
            </a:r>
          </a:p>
          <a:p>
            <a:r>
              <a:rPr lang="fr-FR" sz="2000" dirty="0" smtClean="0"/>
              <a:t>…qui explique très bien l’évolution observée.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233" y="2892762"/>
            <a:ext cx="4324627" cy="380689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b="782"/>
          <a:stretch/>
        </p:blipFill>
        <p:spPr>
          <a:xfrm>
            <a:off x="881988" y="3079647"/>
            <a:ext cx="3937385" cy="36200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0" b="7330"/>
          <a:stretch/>
        </p:blipFill>
        <p:spPr>
          <a:xfrm>
            <a:off x="5895150" y="13006"/>
            <a:ext cx="3248850" cy="209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9525"/>
            <a:ext cx="9144000" cy="64505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081528" y="4480560"/>
            <a:ext cx="457200" cy="35661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779264" y="4837176"/>
            <a:ext cx="457200" cy="35661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08744" y="6561720"/>
            <a:ext cx="998991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latin typeface="+mn-lt"/>
              </a:rPr>
              <a:t>( </a:t>
            </a:r>
            <a:r>
              <a:rPr lang="fr-FR" sz="1050" dirty="0" smtClean="0">
                <a:latin typeface="+mn-lt"/>
              </a:rPr>
              <a:t>Le Gall, 2010)</a:t>
            </a:r>
            <a:endParaRPr lang="fr-FR" sz="1050" dirty="0">
              <a:latin typeface="+mn-lt"/>
            </a:endParaRPr>
          </a:p>
        </p:txBody>
      </p:sp>
      <p:sp>
        <p:nvSpPr>
          <p:cNvPr id="9" name="ZoneTexte 66"/>
          <p:cNvSpPr txBox="1">
            <a:spLocks noChangeArrowheads="1"/>
          </p:cNvSpPr>
          <p:nvPr/>
        </p:nvSpPr>
        <p:spPr bwMode="auto">
          <a:xfrm>
            <a:off x="5536565" y="6450594"/>
            <a:ext cx="3527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 smtClean="0"/>
              <a:t>-20 000 ans, </a:t>
            </a:r>
            <a:r>
              <a:rPr lang="fr-FR" altLang="fr-FR" sz="2000" b="1" dirty="0"/>
              <a:t>Europe</a:t>
            </a:r>
          </a:p>
        </p:txBody>
      </p:sp>
    </p:spTree>
    <p:extLst>
      <p:ext uri="{BB962C8B-B14F-4D97-AF65-F5344CB8AC3E}">
        <p14:creationId xmlns:p14="http://schemas.microsoft.com/office/powerpoint/2010/main" val="214797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37613" cy="645566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142232" y="4095020"/>
            <a:ext cx="502920" cy="32918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317346" y="3227832"/>
            <a:ext cx="502920" cy="32918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8744" y="6561720"/>
            <a:ext cx="998991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latin typeface="+mn-lt"/>
              </a:rPr>
              <a:t>( </a:t>
            </a:r>
            <a:r>
              <a:rPr lang="fr-FR" sz="1050" dirty="0" smtClean="0">
                <a:latin typeface="+mn-lt"/>
              </a:rPr>
              <a:t>Le Gall, 2010)</a:t>
            </a:r>
            <a:endParaRPr lang="fr-FR" sz="1050" dirty="0">
              <a:latin typeface="+mn-lt"/>
            </a:endParaRPr>
          </a:p>
        </p:txBody>
      </p:sp>
      <p:sp>
        <p:nvSpPr>
          <p:cNvPr id="10" name="ZoneTexte 66"/>
          <p:cNvSpPr txBox="1">
            <a:spLocks noChangeArrowheads="1"/>
          </p:cNvSpPr>
          <p:nvPr/>
        </p:nvSpPr>
        <p:spPr bwMode="auto">
          <a:xfrm>
            <a:off x="5536565" y="6450594"/>
            <a:ext cx="3527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r">
              <a:spcBef>
                <a:spcPct val="0"/>
              </a:spcBef>
              <a:buFontTx/>
              <a:buNone/>
              <a:defRPr sz="2000" b="1"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fr-FR" altLang="fr-FR" dirty="0"/>
              <a:t>-5 000 ans, Europe</a:t>
            </a:r>
          </a:p>
        </p:txBody>
      </p:sp>
      <p:sp>
        <p:nvSpPr>
          <p:cNvPr id="11" name="Ellipse 10"/>
          <p:cNvSpPr/>
          <p:nvPr/>
        </p:nvSpPr>
        <p:spPr>
          <a:xfrm>
            <a:off x="3268509" y="4039585"/>
            <a:ext cx="502920" cy="32918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3057816" y="4503705"/>
            <a:ext cx="502920" cy="32918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75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9.8|18.2|26.|4.7"/>
</p:tagLst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ujet d'ordre général (standard)">
  <a:themeElements>
    <a:clrScheme name="Sujet d'ordre général (standard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Sujet d'ordre général (standard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jet d'ordre général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jet d'ordre général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jet d'ordre général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5328</TotalTime>
  <Words>1923</Words>
  <Application>Microsoft Office PowerPoint</Application>
  <PresentationFormat>Affichage à l'écran (4:3)</PresentationFormat>
  <Paragraphs>366</Paragraphs>
  <Slides>75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75</vt:i4>
      </vt:variant>
    </vt:vector>
  </HeadingPairs>
  <TitlesOfParts>
    <vt:vector size="87" baseType="lpstr">
      <vt:lpstr>Arial</vt:lpstr>
      <vt:lpstr>Arial Narrow</vt:lpstr>
      <vt:lpstr>Calibri</vt:lpstr>
      <vt:lpstr>Calibri Light</vt:lpstr>
      <vt:lpstr>Gill Sans MT</vt:lpstr>
      <vt:lpstr>Monotype Sorts</vt:lpstr>
      <vt:lpstr>Symbol</vt:lpstr>
      <vt:lpstr>Times New Roman</vt:lpstr>
      <vt:lpstr>1_Thème Office</vt:lpstr>
      <vt:lpstr>Conception personnalisée</vt:lpstr>
      <vt:lpstr>Thème Office</vt:lpstr>
      <vt:lpstr>Sujet d'ordre général (standard)</vt:lpstr>
      <vt:lpstr>Présentation PowerPoint</vt:lpstr>
      <vt:lpstr>Au menu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Etude génétique / MNHN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Qu’est-ce qui conditionne l’abondance des populations ?</vt:lpstr>
      <vt:lpstr>La végétation aquatique</vt:lpstr>
      <vt:lpstr>Présentation PowerPoint</vt:lpstr>
      <vt:lpstr>Exemple :</vt:lpstr>
      <vt:lpstr>Exemple :</vt:lpstr>
      <vt:lpstr>Présentation PowerPoint</vt:lpstr>
      <vt:lpstr>Présentation PowerPoint</vt:lpstr>
      <vt:lpstr>Présentation PowerPoint</vt:lpstr>
      <vt:lpstr>Particularité des voies navigables</vt:lpstr>
      <vt:lpstr>Conséquences en Saône :</vt:lpstr>
      <vt:lpstr>Présentation PowerPoint</vt:lpstr>
      <vt:lpstr>Présentation PowerPoint</vt:lpstr>
      <vt:lpstr>Travaux de restauration portés par votre Fédération :</vt:lpstr>
      <vt:lpstr>Suivi des captures de poissons prédateurs par les pêcheurs à la ligne 2011-2017 (69)</vt:lpstr>
      <vt:lpstr>La méthode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Autres facteurs à considérer…</vt:lpstr>
      <vt:lpstr>Présentation PowerPoint</vt:lpstr>
      <vt:lpstr>Mythe ou réalité ?</vt:lpstr>
      <vt:lpstr>Finlande :</vt:lpstr>
      <vt:lpstr>Nos réglementations sont elles adaptées aux brochets et aux pêcheurs?</vt:lpstr>
      <vt:lpstr>Présentation PowerPoint</vt:lpstr>
      <vt:lpstr>Présentation PowerPoint</vt:lpstr>
      <vt:lpstr>Attentes des pêcheurs :</vt:lpstr>
      <vt:lpstr>… 1829 : Charles X</vt:lpstr>
      <vt:lpstr>1875 : 18cm 1939 : 37cm 1958 : 40cm 1985 : 45cm 1994 : 50cm 2018 : 60cm</vt:lpstr>
      <vt:lpstr>Présentation PowerPoint</vt:lpstr>
      <vt:lpstr>Exemple sur petit plan d’eau : lac du Ronzey</vt:lpstr>
      <vt:lpstr>Exemple sur les grands milieux :</vt:lpstr>
      <vt:lpstr>Présentation PowerPoint</vt:lpstr>
      <vt:lpstr>TMC de 50cm à 60cm :  effets répondant aux attentes des pêcheurs ?</vt:lpstr>
      <vt:lpstr>Présentation PowerPoint</vt:lpstr>
      <vt:lpstr>Présentation PowerPoint</vt:lpstr>
      <vt:lpstr>Minnesota :</vt:lpstr>
      <vt:lpstr>Présentation PowerPoint</vt:lpstr>
      <vt:lpstr>Présentation PowerPoint</vt:lpstr>
      <vt:lpstr>Présentation PowerPoint</vt:lpstr>
      <vt:lpstr>Une dernière chose à considérer :   </vt:lpstr>
      <vt:lpstr>Présentation PowerPoint</vt:lpstr>
      <vt:lpstr>Lac Windermere,  Angleterre</vt:lpstr>
      <vt:lpstr>Présentation PowerPoint</vt:lpstr>
      <vt:lpstr>Présentation PowerPoint</vt:lpstr>
      <vt:lpstr>→ +fécondité → +survie → +stabilité</vt:lpstr>
      <vt:lpstr>Epée de Damoclès sur nos poissons trophées?… </vt:lpstr>
      <vt:lpstr>Préconisations des scientifiques de nombreux pays depuis le début des années 2000 : - Allemagne - Autriche - Norvège - Danemark - Suède - Pays-Bas - France - Portugal - Angleterre - Ecosse - Finlande - Islande - Australie - Japon - USA …</vt:lpstr>
      <vt:lpstr>Présentation PowerPoint</vt:lpstr>
      <vt:lpstr>Et merci à ….</vt:lpstr>
      <vt:lpstr>Bonus : dès 1979 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222</cp:revision>
  <dcterms:created xsi:type="dcterms:W3CDTF">2018-02-09T11:04:13Z</dcterms:created>
  <dcterms:modified xsi:type="dcterms:W3CDTF">2018-03-08T12:52:35Z</dcterms:modified>
</cp:coreProperties>
</file>